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authors.xml" ContentType="application/vnd.ms-powerpoint.auth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2.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813" r:id="rId5"/>
    <p:sldMasterId id="2147483779" r:id="rId6"/>
  </p:sldMasterIdLst>
  <p:notesMasterIdLst>
    <p:notesMasterId r:id="rId28"/>
  </p:notesMasterIdLst>
  <p:handoutMasterIdLst>
    <p:handoutMasterId r:id="rId29"/>
  </p:handoutMasterIdLst>
  <p:sldIdLst>
    <p:sldId id="3435" r:id="rId7"/>
    <p:sldId id="3436" r:id="rId8"/>
    <p:sldId id="3437" r:id="rId9"/>
    <p:sldId id="3471" r:id="rId10"/>
    <p:sldId id="3308" r:id="rId11"/>
    <p:sldId id="3317" r:id="rId12"/>
    <p:sldId id="3310" r:id="rId13"/>
    <p:sldId id="3443" r:id="rId14"/>
    <p:sldId id="3500" r:id="rId15"/>
    <p:sldId id="3499" r:id="rId16"/>
    <p:sldId id="3498" r:id="rId17"/>
    <p:sldId id="3438" r:id="rId18"/>
    <p:sldId id="3501" r:id="rId19"/>
    <p:sldId id="3495" r:id="rId20"/>
    <p:sldId id="3505" r:id="rId21"/>
    <p:sldId id="3506" r:id="rId22"/>
    <p:sldId id="3507" r:id="rId23"/>
    <p:sldId id="3508" r:id="rId24"/>
    <p:sldId id="3509" r:id="rId25"/>
    <p:sldId id="3510" r:id="rId26"/>
    <p:sldId id="40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C2EC72-BD5E-D291-AA20-AB9D4C9F6932}" name="Garcher,Dana" initials="Ga" userId="S::dana.garcher@vizientinc.com::254f925d-6533-4a0b-bbbf-d70459044ba0" providerId="AD"/>
  <p188:author id="{3C1F2CFA-EAAF-A144-52A6-8BD8C4A67309}" name="Gallagher,Kelly" initials="Ga" userId="S::kelly.gallagher@vizientinc.com::88194a99-ca45-4107-83b4-3299cb7595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D7EE"/>
    <a:srgbClr val="BFEAEA"/>
    <a:srgbClr val="FFD3BF"/>
    <a:srgbClr val="D8CEEA"/>
    <a:srgbClr val="B2E6E6"/>
    <a:srgbClr val="FFCAB2"/>
    <a:srgbClr val="FFB899"/>
    <a:srgbClr val="99DEDD"/>
    <a:srgbClr val="CCBFE3"/>
    <a:srgbClr val="E5D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688B0-975F-4D32-AFE8-866E3A5C5D39}" v="157" dt="2022-12-16T21:18:32.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2902" autoAdjust="0"/>
  </p:normalViewPr>
  <p:slideViewPr>
    <p:cSldViewPr snapToGrid="0">
      <p:cViewPr varScale="1">
        <p:scale>
          <a:sx n="44" d="100"/>
          <a:sy n="44" d="100"/>
        </p:scale>
        <p:origin x="3456"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8A6D3-9528-45F7-9ADC-47636B05F19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D3A06455-D8E5-4554-9D22-C2BDC80A76CE}">
      <dgm:prSet custT="1"/>
      <dgm:spPr/>
      <dgm:t>
        <a:bodyPr/>
        <a:lstStyle/>
        <a:p>
          <a:r>
            <a:rPr lang="en-US" sz="1200" b="1"/>
            <a:t>1. Identify baseline metric for EBP</a:t>
          </a:r>
        </a:p>
      </dgm:t>
    </dgm:pt>
    <dgm:pt modelId="{0F3A4172-3FCC-4286-A2E5-F89A38076077}" type="parTrans" cxnId="{4C2ADE0B-B634-4BF9-80F6-FCC01D7A345F}">
      <dgm:prSet/>
      <dgm:spPr/>
      <dgm:t>
        <a:bodyPr/>
        <a:lstStyle/>
        <a:p>
          <a:endParaRPr lang="en-US"/>
        </a:p>
      </dgm:t>
    </dgm:pt>
    <dgm:pt modelId="{A254B216-ACA8-4903-B2A4-9BF00A313F4E}" type="sibTrans" cxnId="{4C2ADE0B-B634-4BF9-80F6-FCC01D7A345F}">
      <dgm:prSet/>
      <dgm:spPr/>
      <dgm:t>
        <a:bodyPr/>
        <a:lstStyle/>
        <a:p>
          <a:endParaRPr lang="en-US"/>
        </a:p>
      </dgm:t>
    </dgm:pt>
    <dgm:pt modelId="{1E24468F-DEB6-419A-B534-1E30D78BC1EB}">
      <dgm:prSet/>
      <dgm:spPr/>
      <dgm:t>
        <a:bodyPr/>
        <a:lstStyle/>
        <a:p>
          <a:pPr>
            <a:buNone/>
          </a:pPr>
          <a:r>
            <a:rPr lang="en-US" i="0">
              <a:solidFill>
                <a:schemeClr val="tx2"/>
              </a:solidFill>
            </a:rPr>
            <a:t>What are you measuring? </a:t>
          </a:r>
        </a:p>
      </dgm:t>
    </dgm:pt>
    <dgm:pt modelId="{9B7A99F4-1BC8-4AF7-8B38-CBA8DCA12E65}" type="parTrans" cxnId="{3E9E9698-83AD-4CD6-A62F-F6304D709504}">
      <dgm:prSet/>
      <dgm:spPr/>
      <dgm:t>
        <a:bodyPr/>
        <a:lstStyle/>
        <a:p>
          <a:endParaRPr lang="en-US"/>
        </a:p>
      </dgm:t>
    </dgm:pt>
    <dgm:pt modelId="{F86F5A0A-7EC3-491B-B19A-E369E96BD2B2}" type="sibTrans" cxnId="{3E9E9698-83AD-4CD6-A62F-F6304D709504}">
      <dgm:prSet/>
      <dgm:spPr/>
      <dgm:t>
        <a:bodyPr/>
        <a:lstStyle/>
        <a:p>
          <a:endParaRPr lang="en-US"/>
        </a:p>
      </dgm:t>
    </dgm:pt>
    <dgm:pt modelId="{3923F0D3-8AB0-4DEB-8025-3747F83F5470}">
      <dgm:prSet custT="1"/>
      <dgm:spPr/>
      <dgm:t>
        <a:bodyPr/>
        <a:lstStyle/>
        <a:p>
          <a:r>
            <a:rPr lang="en-US" sz="1200" b="1"/>
            <a:t>2</a:t>
          </a:r>
          <a:r>
            <a:rPr lang="en-US" sz="1200" b="0"/>
            <a:t>. </a:t>
          </a:r>
          <a:r>
            <a:rPr lang="en-US" sz="1200" b="1"/>
            <a:t>Calculate the cost of the metric </a:t>
          </a:r>
        </a:p>
      </dgm:t>
    </dgm:pt>
    <dgm:pt modelId="{5947BE35-4BA0-4AA5-9E61-FD2F0EC721D8}" type="parTrans" cxnId="{FD400E7F-BF5C-4D98-81DB-2D744FEE4D09}">
      <dgm:prSet/>
      <dgm:spPr/>
      <dgm:t>
        <a:bodyPr/>
        <a:lstStyle/>
        <a:p>
          <a:endParaRPr lang="en-US"/>
        </a:p>
      </dgm:t>
    </dgm:pt>
    <dgm:pt modelId="{6ED73648-EE40-4E59-9256-55E46F2F9668}" type="sibTrans" cxnId="{FD400E7F-BF5C-4D98-81DB-2D744FEE4D09}">
      <dgm:prSet/>
      <dgm:spPr/>
      <dgm:t>
        <a:bodyPr/>
        <a:lstStyle/>
        <a:p>
          <a:endParaRPr lang="en-US"/>
        </a:p>
      </dgm:t>
    </dgm:pt>
    <dgm:pt modelId="{FA1195FC-7515-4E59-A1E7-A89F12AB5690}">
      <dgm:prSet/>
      <dgm:spPr/>
      <dgm:t>
        <a:bodyPr/>
        <a:lstStyle/>
        <a:p>
          <a:pPr>
            <a:buNone/>
          </a:pPr>
          <a:r>
            <a:rPr lang="en-US" i="0">
              <a:solidFill>
                <a:schemeClr val="tx2"/>
              </a:solidFill>
            </a:rPr>
            <a:t>How much is this issue costing your organization when it occurs?</a:t>
          </a:r>
        </a:p>
      </dgm:t>
    </dgm:pt>
    <dgm:pt modelId="{2B930765-61C8-4289-B2D8-C0A0C679026B}" type="parTrans" cxnId="{B57DB068-1DCD-41F2-8A09-4120567D4137}">
      <dgm:prSet/>
      <dgm:spPr/>
      <dgm:t>
        <a:bodyPr/>
        <a:lstStyle/>
        <a:p>
          <a:endParaRPr lang="en-US"/>
        </a:p>
      </dgm:t>
    </dgm:pt>
    <dgm:pt modelId="{0E686DFB-C9A4-483E-8574-DB1CE34528C0}" type="sibTrans" cxnId="{B57DB068-1DCD-41F2-8A09-4120567D4137}">
      <dgm:prSet/>
      <dgm:spPr/>
      <dgm:t>
        <a:bodyPr/>
        <a:lstStyle/>
        <a:p>
          <a:endParaRPr lang="en-US"/>
        </a:p>
      </dgm:t>
    </dgm:pt>
    <dgm:pt modelId="{51004F5A-7D87-40DE-A7E6-49AD87800C17}">
      <dgm:prSet custT="1"/>
      <dgm:spPr/>
      <dgm:t>
        <a:bodyPr/>
        <a:lstStyle/>
        <a:p>
          <a:r>
            <a:rPr lang="en-US" sz="1200" b="1"/>
            <a:t>3. Identify the cost associated with practice change</a:t>
          </a:r>
          <a:endParaRPr lang="en-US" sz="1200"/>
        </a:p>
      </dgm:t>
    </dgm:pt>
    <dgm:pt modelId="{710E21F4-925D-4D7F-92B3-7EF87B0783EC}" type="parTrans" cxnId="{C3F5A29A-64C3-48FE-8815-62270E86F18B}">
      <dgm:prSet/>
      <dgm:spPr/>
      <dgm:t>
        <a:bodyPr/>
        <a:lstStyle/>
        <a:p>
          <a:endParaRPr lang="en-US"/>
        </a:p>
      </dgm:t>
    </dgm:pt>
    <dgm:pt modelId="{C9C3D768-8F78-4664-8339-C0DC0108AC85}" type="sibTrans" cxnId="{C3F5A29A-64C3-48FE-8815-62270E86F18B}">
      <dgm:prSet/>
      <dgm:spPr/>
      <dgm:t>
        <a:bodyPr/>
        <a:lstStyle/>
        <a:p>
          <a:endParaRPr lang="en-US"/>
        </a:p>
      </dgm:t>
    </dgm:pt>
    <dgm:pt modelId="{25C9D2AD-D348-4ACE-AFF0-D7CD2A3C95FA}">
      <dgm:prSet custT="1"/>
      <dgm:spPr/>
      <dgm:t>
        <a:bodyPr/>
        <a:lstStyle/>
        <a:p>
          <a:r>
            <a:rPr lang="en-US" sz="1200" b="1"/>
            <a:t>4. Collect metric data post intervention</a:t>
          </a:r>
          <a:endParaRPr lang="en-US" sz="1200"/>
        </a:p>
      </dgm:t>
    </dgm:pt>
    <dgm:pt modelId="{D968E976-E12F-413E-ABA5-B94E059620DD}" type="parTrans" cxnId="{0C2F6E66-BDBA-4D87-9701-E8086868B7E2}">
      <dgm:prSet/>
      <dgm:spPr/>
      <dgm:t>
        <a:bodyPr/>
        <a:lstStyle/>
        <a:p>
          <a:endParaRPr lang="en-US"/>
        </a:p>
      </dgm:t>
    </dgm:pt>
    <dgm:pt modelId="{D60B605E-DD0F-4F6C-A85F-22A1E073C30C}" type="sibTrans" cxnId="{0C2F6E66-BDBA-4D87-9701-E8086868B7E2}">
      <dgm:prSet/>
      <dgm:spPr/>
      <dgm:t>
        <a:bodyPr/>
        <a:lstStyle/>
        <a:p>
          <a:endParaRPr lang="en-US"/>
        </a:p>
      </dgm:t>
    </dgm:pt>
    <dgm:pt modelId="{9674A252-EF51-4F06-B707-134160F45E2E}">
      <dgm:prSet/>
      <dgm:spPr/>
      <dgm:t>
        <a:bodyPr/>
        <a:lstStyle/>
        <a:p>
          <a:pPr>
            <a:buNone/>
          </a:pPr>
          <a:r>
            <a:rPr lang="en-US" i="0">
              <a:solidFill>
                <a:schemeClr val="tx2"/>
              </a:solidFill>
            </a:rPr>
            <a:t>Collect for 3 months post implementation </a:t>
          </a:r>
        </a:p>
      </dgm:t>
    </dgm:pt>
    <dgm:pt modelId="{6DFD1FAF-ADE5-4A84-90CD-683288347D72}" type="parTrans" cxnId="{0457F711-DAAA-413E-B60D-98C2262FD615}">
      <dgm:prSet/>
      <dgm:spPr/>
      <dgm:t>
        <a:bodyPr/>
        <a:lstStyle/>
        <a:p>
          <a:endParaRPr lang="en-US"/>
        </a:p>
      </dgm:t>
    </dgm:pt>
    <dgm:pt modelId="{5A27618A-08E0-44E7-9F73-314307B7547B}" type="sibTrans" cxnId="{0457F711-DAAA-413E-B60D-98C2262FD615}">
      <dgm:prSet/>
      <dgm:spPr/>
      <dgm:t>
        <a:bodyPr/>
        <a:lstStyle/>
        <a:p>
          <a:endParaRPr lang="en-US"/>
        </a:p>
      </dgm:t>
    </dgm:pt>
    <dgm:pt modelId="{3BA5F266-EC58-4695-8E6E-11EF31A173BE}">
      <dgm:prSet custT="1"/>
      <dgm:spPr/>
      <dgm:t>
        <a:bodyPr/>
        <a:lstStyle/>
        <a:p>
          <a:r>
            <a:rPr lang="en-US" sz="1200" b="1"/>
            <a:t>5. Compare pre- and post- intervention data</a:t>
          </a:r>
          <a:endParaRPr lang="en-US" sz="1200"/>
        </a:p>
      </dgm:t>
    </dgm:pt>
    <dgm:pt modelId="{F61D3643-3BE6-4349-AB72-58751D6D5547}" type="parTrans" cxnId="{6FB12511-3480-4C08-B3AA-9BE6A2258C41}">
      <dgm:prSet/>
      <dgm:spPr/>
      <dgm:t>
        <a:bodyPr/>
        <a:lstStyle/>
        <a:p>
          <a:endParaRPr lang="en-US"/>
        </a:p>
      </dgm:t>
    </dgm:pt>
    <dgm:pt modelId="{8F3DA016-5ABB-4F91-BAD1-48D546366B5E}" type="sibTrans" cxnId="{6FB12511-3480-4C08-B3AA-9BE6A2258C41}">
      <dgm:prSet/>
      <dgm:spPr/>
      <dgm:t>
        <a:bodyPr/>
        <a:lstStyle/>
        <a:p>
          <a:endParaRPr lang="en-US"/>
        </a:p>
      </dgm:t>
    </dgm:pt>
    <dgm:pt modelId="{91741011-5A8E-499E-9C6B-CE9CE81083C0}">
      <dgm:prSet/>
      <dgm:spPr/>
      <dgm:t>
        <a:bodyPr/>
        <a:lstStyle/>
        <a:p>
          <a:pPr>
            <a:buNone/>
          </a:pPr>
          <a:r>
            <a:rPr lang="en-US" i="0">
              <a:solidFill>
                <a:schemeClr val="tx2"/>
              </a:solidFill>
            </a:rPr>
            <a:t>Did the intervention improve outcomes?</a:t>
          </a:r>
        </a:p>
      </dgm:t>
    </dgm:pt>
    <dgm:pt modelId="{69325C7F-3E41-4CC9-A7B8-077343D6B2CA}" type="parTrans" cxnId="{AA70647F-4571-486A-951E-913FF21878F0}">
      <dgm:prSet/>
      <dgm:spPr/>
      <dgm:t>
        <a:bodyPr/>
        <a:lstStyle/>
        <a:p>
          <a:endParaRPr lang="en-US"/>
        </a:p>
      </dgm:t>
    </dgm:pt>
    <dgm:pt modelId="{5557A32F-8530-49B1-941A-3DABFBB50B81}" type="sibTrans" cxnId="{AA70647F-4571-486A-951E-913FF21878F0}">
      <dgm:prSet/>
      <dgm:spPr/>
      <dgm:t>
        <a:bodyPr/>
        <a:lstStyle/>
        <a:p>
          <a:endParaRPr lang="en-US"/>
        </a:p>
      </dgm:t>
    </dgm:pt>
    <dgm:pt modelId="{E8ACA585-7E3B-412C-9E9B-2CB963A43344}">
      <dgm:prSet custT="1"/>
      <dgm:spPr/>
      <dgm:t>
        <a:bodyPr/>
        <a:lstStyle/>
        <a:p>
          <a:r>
            <a:rPr lang="en-US" sz="1200" b="1"/>
            <a:t>6. Calculate the cost associated with the difference between the metrics </a:t>
          </a:r>
          <a:endParaRPr lang="en-US" sz="1200"/>
        </a:p>
      </dgm:t>
    </dgm:pt>
    <dgm:pt modelId="{E567BC00-F5FC-4475-87A8-8CEC565DBC22}" type="parTrans" cxnId="{218535CC-63DC-45F6-8E49-3A3C0A965039}">
      <dgm:prSet/>
      <dgm:spPr/>
      <dgm:t>
        <a:bodyPr/>
        <a:lstStyle/>
        <a:p>
          <a:endParaRPr lang="en-US"/>
        </a:p>
      </dgm:t>
    </dgm:pt>
    <dgm:pt modelId="{94BADA30-5DD6-4FA2-96C1-CD56BE9F0518}" type="sibTrans" cxnId="{218535CC-63DC-45F6-8E49-3A3C0A965039}">
      <dgm:prSet/>
      <dgm:spPr/>
      <dgm:t>
        <a:bodyPr/>
        <a:lstStyle/>
        <a:p>
          <a:endParaRPr lang="en-US"/>
        </a:p>
      </dgm:t>
    </dgm:pt>
    <dgm:pt modelId="{6505EEFB-93B7-46CB-A6D8-D2294AF512B3}">
      <dgm:prSet/>
      <dgm:spPr/>
      <dgm:t>
        <a:bodyPr/>
        <a:lstStyle/>
        <a:p>
          <a:pPr>
            <a:buNone/>
          </a:pPr>
          <a:r>
            <a:rPr lang="en-US" i="0">
              <a:solidFill>
                <a:schemeClr val="tx2"/>
              </a:solidFill>
            </a:rPr>
            <a:t>Cost avoidance – implementation cost</a:t>
          </a:r>
        </a:p>
      </dgm:t>
    </dgm:pt>
    <dgm:pt modelId="{3CAD8D93-D264-46BB-83D2-53DCA81189A5}" type="parTrans" cxnId="{B45CB5E9-B003-45BB-9CEC-E2D21D819164}">
      <dgm:prSet/>
      <dgm:spPr/>
      <dgm:t>
        <a:bodyPr/>
        <a:lstStyle/>
        <a:p>
          <a:endParaRPr lang="en-US"/>
        </a:p>
      </dgm:t>
    </dgm:pt>
    <dgm:pt modelId="{EDD77A0D-A853-4D3A-99D5-95D3DA378011}" type="sibTrans" cxnId="{B45CB5E9-B003-45BB-9CEC-E2D21D819164}">
      <dgm:prSet/>
      <dgm:spPr/>
      <dgm:t>
        <a:bodyPr/>
        <a:lstStyle/>
        <a:p>
          <a:endParaRPr lang="en-US"/>
        </a:p>
      </dgm:t>
    </dgm:pt>
    <dgm:pt modelId="{F7D34944-C394-4C8F-98BE-887C484C25A6}">
      <dgm:prSet/>
      <dgm:spPr/>
      <dgm:t>
        <a:bodyPr/>
        <a:lstStyle/>
        <a:p>
          <a:pPr>
            <a:buNone/>
          </a:pPr>
          <a:r>
            <a:rPr lang="en-US" i="0">
              <a:solidFill>
                <a:schemeClr val="tx2"/>
              </a:solidFill>
            </a:rPr>
            <a:t>If we implement something new, how much will it cost? </a:t>
          </a:r>
          <a:r>
            <a:rPr lang="en-US" b="0" i="0">
              <a:solidFill>
                <a:schemeClr val="tx2"/>
              </a:solidFill>
            </a:rPr>
            <a:t>(new materials, educational costs, personnel costs)</a:t>
          </a:r>
        </a:p>
      </dgm:t>
    </dgm:pt>
    <dgm:pt modelId="{F4F19F5A-AAD9-4BCD-8CE4-670D84D0EF88}" type="parTrans" cxnId="{04461A95-5BA9-4489-9346-711AEF0AE85F}">
      <dgm:prSet/>
      <dgm:spPr/>
      <dgm:t>
        <a:bodyPr/>
        <a:lstStyle/>
        <a:p>
          <a:endParaRPr lang="en-US"/>
        </a:p>
      </dgm:t>
    </dgm:pt>
    <dgm:pt modelId="{148E819C-F568-4769-A133-945DBDA66636}" type="sibTrans" cxnId="{04461A95-5BA9-4489-9346-711AEF0AE85F}">
      <dgm:prSet/>
      <dgm:spPr/>
      <dgm:t>
        <a:bodyPr/>
        <a:lstStyle/>
        <a:p>
          <a:endParaRPr lang="en-US"/>
        </a:p>
      </dgm:t>
    </dgm:pt>
    <dgm:pt modelId="{CB4E605F-F65F-4D3B-9FFD-39FF5EB17B12}" type="pres">
      <dgm:prSet presAssocID="{6708A6D3-9528-45F7-9ADC-47636B05F191}" presName="Name0" presStyleCnt="0">
        <dgm:presLayoutVars>
          <dgm:dir/>
          <dgm:animLvl val="lvl"/>
          <dgm:resizeHandles val="exact"/>
        </dgm:presLayoutVars>
      </dgm:prSet>
      <dgm:spPr/>
    </dgm:pt>
    <dgm:pt modelId="{A7C723DB-C6B8-4E75-A1F1-505D65ACA764}" type="pres">
      <dgm:prSet presAssocID="{D3A06455-D8E5-4554-9D22-C2BDC80A76CE}" presName="linNode" presStyleCnt="0"/>
      <dgm:spPr/>
    </dgm:pt>
    <dgm:pt modelId="{0EF76570-0C82-448F-A0E5-9777994E52A5}" type="pres">
      <dgm:prSet presAssocID="{D3A06455-D8E5-4554-9D22-C2BDC80A76CE}" presName="parentText" presStyleLbl="node1" presStyleIdx="0" presStyleCnt="6">
        <dgm:presLayoutVars>
          <dgm:chMax val="1"/>
          <dgm:bulletEnabled val="1"/>
        </dgm:presLayoutVars>
      </dgm:prSet>
      <dgm:spPr/>
    </dgm:pt>
    <dgm:pt modelId="{A3552577-466D-4517-9BDC-3BC386E18D44}" type="pres">
      <dgm:prSet presAssocID="{D3A06455-D8E5-4554-9D22-C2BDC80A76CE}" presName="descendantText" presStyleLbl="alignAccFollowNode1" presStyleIdx="0" presStyleCnt="6">
        <dgm:presLayoutVars>
          <dgm:bulletEnabled val="1"/>
        </dgm:presLayoutVars>
      </dgm:prSet>
      <dgm:spPr/>
    </dgm:pt>
    <dgm:pt modelId="{F3BDD6C3-EF60-4BF7-B58D-5CA3613B435D}" type="pres">
      <dgm:prSet presAssocID="{A254B216-ACA8-4903-B2A4-9BF00A313F4E}" presName="sp" presStyleCnt="0"/>
      <dgm:spPr/>
    </dgm:pt>
    <dgm:pt modelId="{88DE6B67-6E91-49A4-880B-AA907366F093}" type="pres">
      <dgm:prSet presAssocID="{3923F0D3-8AB0-4DEB-8025-3747F83F5470}" presName="linNode" presStyleCnt="0"/>
      <dgm:spPr/>
    </dgm:pt>
    <dgm:pt modelId="{0E041B22-1E3F-4AC8-AE2A-CC95E1401899}" type="pres">
      <dgm:prSet presAssocID="{3923F0D3-8AB0-4DEB-8025-3747F83F5470}" presName="parentText" presStyleLbl="node1" presStyleIdx="1" presStyleCnt="6" custLinFactNeighborX="-3226" custLinFactNeighborY="3579">
        <dgm:presLayoutVars>
          <dgm:chMax val="1"/>
          <dgm:bulletEnabled val="1"/>
        </dgm:presLayoutVars>
      </dgm:prSet>
      <dgm:spPr/>
    </dgm:pt>
    <dgm:pt modelId="{B468C974-764B-470E-8C50-C520191AD571}" type="pres">
      <dgm:prSet presAssocID="{3923F0D3-8AB0-4DEB-8025-3747F83F5470}" presName="descendantText" presStyleLbl="alignAccFollowNode1" presStyleIdx="1" presStyleCnt="6">
        <dgm:presLayoutVars>
          <dgm:bulletEnabled val="1"/>
        </dgm:presLayoutVars>
      </dgm:prSet>
      <dgm:spPr/>
    </dgm:pt>
    <dgm:pt modelId="{F7175BCA-5B6D-4D92-AF16-1AABDF075DE4}" type="pres">
      <dgm:prSet presAssocID="{6ED73648-EE40-4E59-9256-55E46F2F9668}" presName="sp" presStyleCnt="0"/>
      <dgm:spPr/>
    </dgm:pt>
    <dgm:pt modelId="{A99FC0B2-E3F7-4B27-AF4C-CD2F7FD985CA}" type="pres">
      <dgm:prSet presAssocID="{51004F5A-7D87-40DE-A7E6-49AD87800C17}" presName="linNode" presStyleCnt="0"/>
      <dgm:spPr/>
    </dgm:pt>
    <dgm:pt modelId="{9F4B1751-77CF-4B5B-965F-E8C448F7393A}" type="pres">
      <dgm:prSet presAssocID="{51004F5A-7D87-40DE-A7E6-49AD87800C17}" presName="parentText" presStyleLbl="node1" presStyleIdx="2" presStyleCnt="6">
        <dgm:presLayoutVars>
          <dgm:chMax val="1"/>
          <dgm:bulletEnabled val="1"/>
        </dgm:presLayoutVars>
      </dgm:prSet>
      <dgm:spPr/>
    </dgm:pt>
    <dgm:pt modelId="{7C05E63A-F736-4F60-B567-65A42ADDF8EF}" type="pres">
      <dgm:prSet presAssocID="{51004F5A-7D87-40DE-A7E6-49AD87800C17}" presName="descendantText" presStyleLbl="alignAccFollowNode1" presStyleIdx="2" presStyleCnt="6">
        <dgm:presLayoutVars>
          <dgm:bulletEnabled val="1"/>
        </dgm:presLayoutVars>
      </dgm:prSet>
      <dgm:spPr/>
    </dgm:pt>
    <dgm:pt modelId="{7802132D-D06E-4E7F-A5C8-66FA35235735}" type="pres">
      <dgm:prSet presAssocID="{C9C3D768-8F78-4664-8339-C0DC0108AC85}" presName="sp" presStyleCnt="0"/>
      <dgm:spPr/>
    </dgm:pt>
    <dgm:pt modelId="{A688BEB3-269B-4078-BD1A-E129FFF0C726}" type="pres">
      <dgm:prSet presAssocID="{25C9D2AD-D348-4ACE-AFF0-D7CD2A3C95FA}" presName="linNode" presStyleCnt="0"/>
      <dgm:spPr/>
    </dgm:pt>
    <dgm:pt modelId="{A695E1CC-4826-4495-B921-ED556F00B40F}" type="pres">
      <dgm:prSet presAssocID="{25C9D2AD-D348-4ACE-AFF0-D7CD2A3C95FA}" presName="parentText" presStyleLbl="node1" presStyleIdx="3" presStyleCnt="6">
        <dgm:presLayoutVars>
          <dgm:chMax val="1"/>
          <dgm:bulletEnabled val="1"/>
        </dgm:presLayoutVars>
      </dgm:prSet>
      <dgm:spPr/>
    </dgm:pt>
    <dgm:pt modelId="{05B78154-7F29-4D0D-8026-306C65773C15}" type="pres">
      <dgm:prSet presAssocID="{25C9D2AD-D348-4ACE-AFF0-D7CD2A3C95FA}" presName="descendantText" presStyleLbl="alignAccFollowNode1" presStyleIdx="3" presStyleCnt="6">
        <dgm:presLayoutVars>
          <dgm:bulletEnabled val="1"/>
        </dgm:presLayoutVars>
      </dgm:prSet>
      <dgm:spPr/>
    </dgm:pt>
    <dgm:pt modelId="{B485131A-56F5-4C68-984E-77D7AF6A7BC1}" type="pres">
      <dgm:prSet presAssocID="{D60B605E-DD0F-4F6C-A85F-22A1E073C30C}" presName="sp" presStyleCnt="0"/>
      <dgm:spPr/>
    </dgm:pt>
    <dgm:pt modelId="{75CC1AC0-72DF-432C-BDB4-0FF9A4BB68D6}" type="pres">
      <dgm:prSet presAssocID="{3BA5F266-EC58-4695-8E6E-11EF31A173BE}" presName="linNode" presStyleCnt="0"/>
      <dgm:spPr/>
    </dgm:pt>
    <dgm:pt modelId="{E8B8A9AE-05A6-46BB-B15B-5EFBB8AF3E53}" type="pres">
      <dgm:prSet presAssocID="{3BA5F266-EC58-4695-8E6E-11EF31A173BE}" presName="parentText" presStyleLbl="node1" presStyleIdx="4" presStyleCnt="6">
        <dgm:presLayoutVars>
          <dgm:chMax val="1"/>
          <dgm:bulletEnabled val="1"/>
        </dgm:presLayoutVars>
      </dgm:prSet>
      <dgm:spPr/>
    </dgm:pt>
    <dgm:pt modelId="{5C93D71D-C9FE-4E22-B9AD-8F9E29F8C34D}" type="pres">
      <dgm:prSet presAssocID="{3BA5F266-EC58-4695-8E6E-11EF31A173BE}" presName="descendantText" presStyleLbl="alignAccFollowNode1" presStyleIdx="4" presStyleCnt="6">
        <dgm:presLayoutVars>
          <dgm:bulletEnabled val="1"/>
        </dgm:presLayoutVars>
      </dgm:prSet>
      <dgm:spPr/>
    </dgm:pt>
    <dgm:pt modelId="{35C768D8-0986-4217-BF37-D413D24F61FF}" type="pres">
      <dgm:prSet presAssocID="{8F3DA016-5ABB-4F91-BAD1-48D546366B5E}" presName="sp" presStyleCnt="0"/>
      <dgm:spPr/>
    </dgm:pt>
    <dgm:pt modelId="{A6DAC713-1ABB-4994-A626-BFF3965C3286}" type="pres">
      <dgm:prSet presAssocID="{E8ACA585-7E3B-412C-9E9B-2CB963A43344}" presName="linNode" presStyleCnt="0"/>
      <dgm:spPr/>
    </dgm:pt>
    <dgm:pt modelId="{EEA54711-AA2D-45B6-8E78-6A7995285A99}" type="pres">
      <dgm:prSet presAssocID="{E8ACA585-7E3B-412C-9E9B-2CB963A43344}" presName="parentText" presStyleLbl="node1" presStyleIdx="5" presStyleCnt="6">
        <dgm:presLayoutVars>
          <dgm:chMax val="1"/>
          <dgm:bulletEnabled val="1"/>
        </dgm:presLayoutVars>
      </dgm:prSet>
      <dgm:spPr/>
    </dgm:pt>
    <dgm:pt modelId="{52D84EB2-573E-46E6-BF2E-AEFBAEBA8147}" type="pres">
      <dgm:prSet presAssocID="{E8ACA585-7E3B-412C-9E9B-2CB963A43344}" presName="descendantText" presStyleLbl="alignAccFollowNode1" presStyleIdx="5" presStyleCnt="6">
        <dgm:presLayoutVars>
          <dgm:bulletEnabled val="1"/>
        </dgm:presLayoutVars>
      </dgm:prSet>
      <dgm:spPr/>
    </dgm:pt>
  </dgm:ptLst>
  <dgm:cxnLst>
    <dgm:cxn modelId="{9478B002-77EC-4981-A025-1F13C27D5337}" type="presOf" srcId="{6708A6D3-9528-45F7-9ADC-47636B05F191}" destId="{CB4E605F-F65F-4D3B-9FFD-39FF5EB17B12}" srcOrd="0" destOrd="0" presId="urn:microsoft.com/office/officeart/2005/8/layout/vList5"/>
    <dgm:cxn modelId="{4C2ADE0B-B634-4BF9-80F6-FCC01D7A345F}" srcId="{6708A6D3-9528-45F7-9ADC-47636B05F191}" destId="{D3A06455-D8E5-4554-9D22-C2BDC80A76CE}" srcOrd="0" destOrd="0" parTransId="{0F3A4172-3FCC-4286-A2E5-F89A38076077}" sibTransId="{A254B216-ACA8-4903-B2A4-9BF00A313F4E}"/>
    <dgm:cxn modelId="{5DA1750C-0813-4DA7-9845-EEB782A05D9E}" type="presOf" srcId="{3BA5F266-EC58-4695-8E6E-11EF31A173BE}" destId="{E8B8A9AE-05A6-46BB-B15B-5EFBB8AF3E53}" srcOrd="0" destOrd="0" presId="urn:microsoft.com/office/officeart/2005/8/layout/vList5"/>
    <dgm:cxn modelId="{6FB12511-3480-4C08-B3AA-9BE6A2258C41}" srcId="{6708A6D3-9528-45F7-9ADC-47636B05F191}" destId="{3BA5F266-EC58-4695-8E6E-11EF31A173BE}" srcOrd="4" destOrd="0" parTransId="{F61D3643-3BE6-4349-AB72-58751D6D5547}" sibTransId="{8F3DA016-5ABB-4F91-BAD1-48D546366B5E}"/>
    <dgm:cxn modelId="{0457F711-DAAA-413E-B60D-98C2262FD615}" srcId="{25C9D2AD-D348-4ACE-AFF0-D7CD2A3C95FA}" destId="{9674A252-EF51-4F06-B707-134160F45E2E}" srcOrd="0" destOrd="0" parTransId="{6DFD1FAF-ADE5-4A84-90CD-683288347D72}" sibTransId="{5A27618A-08E0-44E7-9F73-314307B7547B}"/>
    <dgm:cxn modelId="{8A92AB23-351C-4558-A1AE-C6988CC30B3B}" type="presOf" srcId="{9674A252-EF51-4F06-B707-134160F45E2E}" destId="{05B78154-7F29-4D0D-8026-306C65773C15}" srcOrd="0" destOrd="0" presId="urn:microsoft.com/office/officeart/2005/8/layout/vList5"/>
    <dgm:cxn modelId="{B1AC4543-6F35-40D9-91DC-FFF871552E1F}" type="presOf" srcId="{91741011-5A8E-499E-9C6B-CE9CE81083C0}" destId="{5C93D71D-C9FE-4E22-B9AD-8F9E29F8C34D}" srcOrd="0" destOrd="0" presId="urn:microsoft.com/office/officeart/2005/8/layout/vList5"/>
    <dgm:cxn modelId="{0C2F6E66-BDBA-4D87-9701-E8086868B7E2}" srcId="{6708A6D3-9528-45F7-9ADC-47636B05F191}" destId="{25C9D2AD-D348-4ACE-AFF0-D7CD2A3C95FA}" srcOrd="3" destOrd="0" parTransId="{D968E976-E12F-413E-ABA5-B94E059620DD}" sibTransId="{D60B605E-DD0F-4F6C-A85F-22A1E073C30C}"/>
    <dgm:cxn modelId="{B57DB068-1DCD-41F2-8A09-4120567D4137}" srcId="{3923F0D3-8AB0-4DEB-8025-3747F83F5470}" destId="{FA1195FC-7515-4E59-A1E7-A89F12AB5690}" srcOrd="0" destOrd="0" parTransId="{2B930765-61C8-4289-B2D8-C0A0C679026B}" sibTransId="{0E686DFB-C9A4-483E-8574-DB1CE34528C0}"/>
    <dgm:cxn modelId="{4405F673-31A1-47F7-9328-9BDC41F5301B}" type="presOf" srcId="{D3A06455-D8E5-4554-9D22-C2BDC80A76CE}" destId="{0EF76570-0C82-448F-A0E5-9777994E52A5}" srcOrd="0" destOrd="0" presId="urn:microsoft.com/office/officeart/2005/8/layout/vList5"/>
    <dgm:cxn modelId="{ED0F6677-A743-4B77-A457-C4CED40BCFA5}" type="presOf" srcId="{25C9D2AD-D348-4ACE-AFF0-D7CD2A3C95FA}" destId="{A695E1CC-4826-4495-B921-ED556F00B40F}" srcOrd="0" destOrd="0" presId="urn:microsoft.com/office/officeart/2005/8/layout/vList5"/>
    <dgm:cxn modelId="{EB76237B-FA97-41DC-8BF0-95F75F9448EB}" type="presOf" srcId="{FA1195FC-7515-4E59-A1E7-A89F12AB5690}" destId="{B468C974-764B-470E-8C50-C520191AD571}" srcOrd="0" destOrd="0" presId="urn:microsoft.com/office/officeart/2005/8/layout/vList5"/>
    <dgm:cxn modelId="{FD400E7F-BF5C-4D98-81DB-2D744FEE4D09}" srcId="{6708A6D3-9528-45F7-9ADC-47636B05F191}" destId="{3923F0D3-8AB0-4DEB-8025-3747F83F5470}" srcOrd="1" destOrd="0" parTransId="{5947BE35-4BA0-4AA5-9E61-FD2F0EC721D8}" sibTransId="{6ED73648-EE40-4E59-9256-55E46F2F9668}"/>
    <dgm:cxn modelId="{AA70647F-4571-486A-951E-913FF21878F0}" srcId="{3BA5F266-EC58-4695-8E6E-11EF31A173BE}" destId="{91741011-5A8E-499E-9C6B-CE9CE81083C0}" srcOrd="0" destOrd="0" parTransId="{69325C7F-3E41-4CC9-A7B8-077343D6B2CA}" sibTransId="{5557A32F-8530-49B1-941A-3DABFBB50B81}"/>
    <dgm:cxn modelId="{13F7B281-08B0-4C1A-AE94-29B5C11C02C3}" type="presOf" srcId="{3923F0D3-8AB0-4DEB-8025-3747F83F5470}" destId="{0E041B22-1E3F-4AC8-AE2A-CC95E1401899}" srcOrd="0" destOrd="0" presId="urn:microsoft.com/office/officeart/2005/8/layout/vList5"/>
    <dgm:cxn modelId="{11267784-3ED7-4BDE-8224-FCE9E61B2DA6}" type="presOf" srcId="{1E24468F-DEB6-419A-B534-1E30D78BC1EB}" destId="{A3552577-466D-4517-9BDC-3BC386E18D44}" srcOrd="0" destOrd="0" presId="urn:microsoft.com/office/officeart/2005/8/layout/vList5"/>
    <dgm:cxn modelId="{04461A95-5BA9-4489-9346-711AEF0AE85F}" srcId="{51004F5A-7D87-40DE-A7E6-49AD87800C17}" destId="{F7D34944-C394-4C8F-98BE-887C484C25A6}" srcOrd="0" destOrd="0" parTransId="{F4F19F5A-AAD9-4BCD-8CE4-670D84D0EF88}" sibTransId="{148E819C-F568-4769-A133-945DBDA66636}"/>
    <dgm:cxn modelId="{7C636C95-DB84-4904-9F2C-BE171C6D2281}" type="presOf" srcId="{F7D34944-C394-4C8F-98BE-887C484C25A6}" destId="{7C05E63A-F736-4F60-B567-65A42ADDF8EF}" srcOrd="0" destOrd="0" presId="urn:microsoft.com/office/officeart/2005/8/layout/vList5"/>
    <dgm:cxn modelId="{3E9E9698-83AD-4CD6-A62F-F6304D709504}" srcId="{D3A06455-D8E5-4554-9D22-C2BDC80A76CE}" destId="{1E24468F-DEB6-419A-B534-1E30D78BC1EB}" srcOrd="0" destOrd="0" parTransId="{9B7A99F4-1BC8-4AF7-8B38-CBA8DCA12E65}" sibTransId="{F86F5A0A-7EC3-491B-B19A-E369E96BD2B2}"/>
    <dgm:cxn modelId="{C3F5A29A-64C3-48FE-8815-62270E86F18B}" srcId="{6708A6D3-9528-45F7-9ADC-47636B05F191}" destId="{51004F5A-7D87-40DE-A7E6-49AD87800C17}" srcOrd="2" destOrd="0" parTransId="{710E21F4-925D-4D7F-92B3-7EF87B0783EC}" sibTransId="{C9C3D768-8F78-4664-8339-C0DC0108AC85}"/>
    <dgm:cxn modelId="{423EAC9C-14A9-40F4-8B24-362308BF53E4}" type="presOf" srcId="{E8ACA585-7E3B-412C-9E9B-2CB963A43344}" destId="{EEA54711-AA2D-45B6-8E78-6A7995285A99}" srcOrd="0" destOrd="0" presId="urn:microsoft.com/office/officeart/2005/8/layout/vList5"/>
    <dgm:cxn modelId="{9FAD13B2-ADC3-4ADD-9B83-51008F901EF9}" type="presOf" srcId="{51004F5A-7D87-40DE-A7E6-49AD87800C17}" destId="{9F4B1751-77CF-4B5B-965F-E8C448F7393A}" srcOrd="0" destOrd="0" presId="urn:microsoft.com/office/officeart/2005/8/layout/vList5"/>
    <dgm:cxn modelId="{218535CC-63DC-45F6-8E49-3A3C0A965039}" srcId="{6708A6D3-9528-45F7-9ADC-47636B05F191}" destId="{E8ACA585-7E3B-412C-9E9B-2CB963A43344}" srcOrd="5" destOrd="0" parTransId="{E567BC00-F5FC-4475-87A8-8CEC565DBC22}" sibTransId="{94BADA30-5DD6-4FA2-96C1-CD56BE9F0518}"/>
    <dgm:cxn modelId="{B45CB5E9-B003-45BB-9CEC-E2D21D819164}" srcId="{E8ACA585-7E3B-412C-9E9B-2CB963A43344}" destId="{6505EEFB-93B7-46CB-A6D8-D2294AF512B3}" srcOrd="0" destOrd="0" parTransId="{3CAD8D93-D264-46BB-83D2-53DCA81189A5}" sibTransId="{EDD77A0D-A853-4D3A-99D5-95D3DA378011}"/>
    <dgm:cxn modelId="{38290AF2-D019-48A8-B9E0-1275470E3498}" type="presOf" srcId="{6505EEFB-93B7-46CB-A6D8-D2294AF512B3}" destId="{52D84EB2-573E-46E6-BF2E-AEFBAEBA8147}" srcOrd="0" destOrd="0" presId="urn:microsoft.com/office/officeart/2005/8/layout/vList5"/>
    <dgm:cxn modelId="{175F7E5B-4EA4-41C5-B1B9-C628B1212E3C}" type="presParOf" srcId="{CB4E605F-F65F-4D3B-9FFD-39FF5EB17B12}" destId="{A7C723DB-C6B8-4E75-A1F1-505D65ACA764}" srcOrd="0" destOrd="0" presId="urn:microsoft.com/office/officeart/2005/8/layout/vList5"/>
    <dgm:cxn modelId="{32DCACB6-132A-4102-A87C-F3E34D18F318}" type="presParOf" srcId="{A7C723DB-C6B8-4E75-A1F1-505D65ACA764}" destId="{0EF76570-0C82-448F-A0E5-9777994E52A5}" srcOrd="0" destOrd="0" presId="urn:microsoft.com/office/officeart/2005/8/layout/vList5"/>
    <dgm:cxn modelId="{A61942DB-7E8F-427D-B76D-CF5D65812196}" type="presParOf" srcId="{A7C723DB-C6B8-4E75-A1F1-505D65ACA764}" destId="{A3552577-466D-4517-9BDC-3BC386E18D44}" srcOrd="1" destOrd="0" presId="urn:microsoft.com/office/officeart/2005/8/layout/vList5"/>
    <dgm:cxn modelId="{DFE0FCE8-5010-471D-A046-22524CBD6870}" type="presParOf" srcId="{CB4E605F-F65F-4D3B-9FFD-39FF5EB17B12}" destId="{F3BDD6C3-EF60-4BF7-B58D-5CA3613B435D}" srcOrd="1" destOrd="0" presId="urn:microsoft.com/office/officeart/2005/8/layout/vList5"/>
    <dgm:cxn modelId="{7999F603-5323-4A02-92E1-6B0830DF17F5}" type="presParOf" srcId="{CB4E605F-F65F-4D3B-9FFD-39FF5EB17B12}" destId="{88DE6B67-6E91-49A4-880B-AA907366F093}" srcOrd="2" destOrd="0" presId="urn:microsoft.com/office/officeart/2005/8/layout/vList5"/>
    <dgm:cxn modelId="{CAD8B567-35ED-4762-90AE-4C06B38C5702}" type="presParOf" srcId="{88DE6B67-6E91-49A4-880B-AA907366F093}" destId="{0E041B22-1E3F-4AC8-AE2A-CC95E1401899}" srcOrd="0" destOrd="0" presId="urn:microsoft.com/office/officeart/2005/8/layout/vList5"/>
    <dgm:cxn modelId="{FA63DF69-5D38-4415-922F-3E9BF2D47F8A}" type="presParOf" srcId="{88DE6B67-6E91-49A4-880B-AA907366F093}" destId="{B468C974-764B-470E-8C50-C520191AD571}" srcOrd="1" destOrd="0" presId="urn:microsoft.com/office/officeart/2005/8/layout/vList5"/>
    <dgm:cxn modelId="{9DEABA44-3554-4F49-9B4F-CE296CB9F96D}" type="presParOf" srcId="{CB4E605F-F65F-4D3B-9FFD-39FF5EB17B12}" destId="{F7175BCA-5B6D-4D92-AF16-1AABDF075DE4}" srcOrd="3" destOrd="0" presId="urn:microsoft.com/office/officeart/2005/8/layout/vList5"/>
    <dgm:cxn modelId="{75945A4E-4CE7-4C07-ADF5-554C9FFDF5E3}" type="presParOf" srcId="{CB4E605F-F65F-4D3B-9FFD-39FF5EB17B12}" destId="{A99FC0B2-E3F7-4B27-AF4C-CD2F7FD985CA}" srcOrd="4" destOrd="0" presId="urn:microsoft.com/office/officeart/2005/8/layout/vList5"/>
    <dgm:cxn modelId="{DB8AE332-C44F-4620-8D0E-981FDBE4731B}" type="presParOf" srcId="{A99FC0B2-E3F7-4B27-AF4C-CD2F7FD985CA}" destId="{9F4B1751-77CF-4B5B-965F-E8C448F7393A}" srcOrd="0" destOrd="0" presId="urn:microsoft.com/office/officeart/2005/8/layout/vList5"/>
    <dgm:cxn modelId="{A5C86B24-F2B6-4129-A5AF-9B72C6A6BAFC}" type="presParOf" srcId="{A99FC0B2-E3F7-4B27-AF4C-CD2F7FD985CA}" destId="{7C05E63A-F736-4F60-B567-65A42ADDF8EF}" srcOrd="1" destOrd="0" presId="urn:microsoft.com/office/officeart/2005/8/layout/vList5"/>
    <dgm:cxn modelId="{719D19FF-4AC7-4890-A980-4D5C9DEC5C4C}" type="presParOf" srcId="{CB4E605F-F65F-4D3B-9FFD-39FF5EB17B12}" destId="{7802132D-D06E-4E7F-A5C8-66FA35235735}" srcOrd="5" destOrd="0" presId="urn:microsoft.com/office/officeart/2005/8/layout/vList5"/>
    <dgm:cxn modelId="{E5621693-9A61-4542-82C0-AD4E943F5408}" type="presParOf" srcId="{CB4E605F-F65F-4D3B-9FFD-39FF5EB17B12}" destId="{A688BEB3-269B-4078-BD1A-E129FFF0C726}" srcOrd="6" destOrd="0" presId="urn:microsoft.com/office/officeart/2005/8/layout/vList5"/>
    <dgm:cxn modelId="{7E2D56A1-F2EE-4B11-BFB7-65A65698B946}" type="presParOf" srcId="{A688BEB3-269B-4078-BD1A-E129FFF0C726}" destId="{A695E1CC-4826-4495-B921-ED556F00B40F}" srcOrd="0" destOrd="0" presId="urn:microsoft.com/office/officeart/2005/8/layout/vList5"/>
    <dgm:cxn modelId="{4BD79A34-A279-4B84-BEF5-1F9E3FEC0B1E}" type="presParOf" srcId="{A688BEB3-269B-4078-BD1A-E129FFF0C726}" destId="{05B78154-7F29-4D0D-8026-306C65773C15}" srcOrd="1" destOrd="0" presId="urn:microsoft.com/office/officeart/2005/8/layout/vList5"/>
    <dgm:cxn modelId="{5A267C04-AFCC-4ADE-B652-36EF2D52820B}" type="presParOf" srcId="{CB4E605F-F65F-4D3B-9FFD-39FF5EB17B12}" destId="{B485131A-56F5-4C68-984E-77D7AF6A7BC1}" srcOrd="7" destOrd="0" presId="urn:microsoft.com/office/officeart/2005/8/layout/vList5"/>
    <dgm:cxn modelId="{14BD7207-3EB7-4FE0-8793-A4809F5A6BBA}" type="presParOf" srcId="{CB4E605F-F65F-4D3B-9FFD-39FF5EB17B12}" destId="{75CC1AC0-72DF-432C-BDB4-0FF9A4BB68D6}" srcOrd="8" destOrd="0" presId="urn:microsoft.com/office/officeart/2005/8/layout/vList5"/>
    <dgm:cxn modelId="{0A37A712-B9C6-4CD9-B048-9F47A50C5A3A}" type="presParOf" srcId="{75CC1AC0-72DF-432C-BDB4-0FF9A4BB68D6}" destId="{E8B8A9AE-05A6-46BB-B15B-5EFBB8AF3E53}" srcOrd="0" destOrd="0" presId="urn:microsoft.com/office/officeart/2005/8/layout/vList5"/>
    <dgm:cxn modelId="{6914C3CD-F189-41BD-817E-7D013F36DF92}" type="presParOf" srcId="{75CC1AC0-72DF-432C-BDB4-0FF9A4BB68D6}" destId="{5C93D71D-C9FE-4E22-B9AD-8F9E29F8C34D}" srcOrd="1" destOrd="0" presId="urn:microsoft.com/office/officeart/2005/8/layout/vList5"/>
    <dgm:cxn modelId="{7D4625FD-AE44-409E-9B9C-A49EB83337AC}" type="presParOf" srcId="{CB4E605F-F65F-4D3B-9FFD-39FF5EB17B12}" destId="{35C768D8-0986-4217-BF37-D413D24F61FF}" srcOrd="9" destOrd="0" presId="urn:microsoft.com/office/officeart/2005/8/layout/vList5"/>
    <dgm:cxn modelId="{18E3E2C0-3C82-46D2-92A1-97CF22F8F521}" type="presParOf" srcId="{CB4E605F-F65F-4D3B-9FFD-39FF5EB17B12}" destId="{A6DAC713-1ABB-4994-A626-BFF3965C3286}" srcOrd="10" destOrd="0" presId="urn:microsoft.com/office/officeart/2005/8/layout/vList5"/>
    <dgm:cxn modelId="{FB43EF04-A273-44AA-8D5E-3945B43655A8}" type="presParOf" srcId="{A6DAC713-1ABB-4994-A626-BFF3965C3286}" destId="{EEA54711-AA2D-45B6-8E78-6A7995285A99}" srcOrd="0" destOrd="0" presId="urn:microsoft.com/office/officeart/2005/8/layout/vList5"/>
    <dgm:cxn modelId="{81A79AD1-3C4F-4E29-9F12-B1DC17E84590}" type="presParOf" srcId="{A6DAC713-1ABB-4994-A626-BFF3965C3286}" destId="{52D84EB2-573E-46E6-BF2E-AEFBAEBA81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8A6D3-9528-45F7-9ADC-47636B05F19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D3A06455-D8E5-4554-9D22-C2BDC80A76CE}">
      <dgm:prSet custT="1"/>
      <dgm:spPr/>
      <dgm:t>
        <a:bodyPr/>
        <a:lstStyle/>
        <a:p>
          <a:r>
            <a:rPr lang="en-US" sz="1200" b="1"/>
            <a:t>1. Identify baseline metric for EBP</a:t>
          </a:r>
          <a:endParaRPr lang="en-US" sz="1200"/>
        </a:p>
      </dgm:t>
    </dgm:pt>
    <dgm:pt modelId="{0F3A4172-3FCC-4286-A2E5-F89A38076077}" type="parTrans" cxnId="{4C2ADE0B-B634-4BF9-80F6-FCC01D7A345F}">
      <dgm:prSet/>
      <dgm:spPr/>
      <dgm:t>
        <a:bodyPr/>
        <a:lstStyle/>
        <a:p>
          <a:endParaRPr lang="en-US" sz="1200"/>
        </a:p>
      </dgm:t>
    </dgm:pt>
    <dgm:pt modelId="{A254B216-ACA8-4903-B2A4-9BF00A313F4E}" type="sibTrans" cxnId="{4C2ADE0B-B634-4BF9-80F6-FCC01D7A345F}">
      <dgm:prSet/>
      <dgm:spPr/>
      <dgm:t>
        <a:bodyPr/>
        <a:lstStyle/>
        <a:p>
          <a:endParaRPr lang="en-US" sz="1200"/>
        </a:p>
      </dgm:t>
    </dgm:pt>
    <dgm:pt modelId="{1E24468F-DEB6-419A-B534-1E30D78BC1EB}">
      <dgm:prSet custT="1"/>
      <dgm:spPr/>
      <dgm:t>
        <a:bodyPr/>
        <a:lstStyle/>
        <a:p>
          <a:pPr>
            <a:buNone/>
          </a:pPr>
          <a:r>
            <a:rPr lang="en-US" sz="1200" b="1">
              <a:solidFill>
                <a:schemeClr val="accent4"/>
              </a:solidFill>
            </a:rPr>
            <a:t>28 patients with Severe Sepsis this month</a:t>
          </a:r>
          <a:endParaRPr lang="en-US" sz="1200">
            <a:solidFill>
              <a:schemeClr val="tx2"/>
            </a:solidFill>
          </a:endParaRPr>
        </a:p>
      </dgm:t>
    </dgm:pt>
    <dgm:pt modelId="{9B7A99F4-1BC8-4AF7-8B38-CBA8DCA12E65}" type="parTrans" cxnId="{3E9E9698-83AD-4CD6-A62F-F6304D709504}">
      <dgm:prSet/>
      <dgm:spPr/>
      <dgm:t>
        <a:bodyPr/>
        <a:lstStyle/>
        <a:p>
          <a:endParaRPr lang="en-US" sz="1200"/>
        </a:p>
      </dgm:t>
    </dgm:pt>
    <dgm:pt modelId="{F86F5A0A-7EC3-491B-B19A-E369E96BD2B2}" type="sibTrans" cxnId="{3E9E9698-83AD-4CD6-A62F-F6304D709504}">
      <dgm:prSet/>
      <dgm:spPr/>
      <dgm:t>
        <a:bodyPr/>
        <a:lstStyle/>
        <a:p>
          <a:endParaRPr lang="en-US" sz="1200"/>
        </a:p>
      </dgm:t>
    </dgm:pt>
    <dgm:pt modelId="{3923F0D3-8AB0-4DEB-8025-3747F83F5470}">
      <dgm:prSet custT="1"/>
      <dgm:spPr/>
      <dgm:t>
        <a:bodyPr/>
        <a:lstStyle/>
        <a:p>
          <a:r>
            <a:rPr lang="en-US" sz="1200" b="1"/>
            <a:t>2. Calculate the cost of the metric </a:t>
          </a:r>
          <a:endParaRPr lang="en-US" sz="1200"/>
        </a:p>
      </dgm:t>
    </dgm:pt>
    <dgm:pt modelId="{5947BE35-4BA0-4AA5-9E61-FD2F0EC721D8}" type="parTrans" cxnId="{FD400E7F-BF5C-4D98-81DB-2D744FEE4D09}">
      <dgm:prSet/>
      <dgm:spPr/>
      <dgm:t>
        <a:bodyPr/>
        <a:lstStyle/>
        <a:p>
          <a:endParaRPr lang="en-US" sz="1200"/>
        </a:p>
      </dgm:t>
    </dgm:pt>
    <dgm:pt modelId="{6ED73648-EE40-4E59-9256-55E46F2F9668}" type="sibTrans" cxnId="{FD400E7F-BF5C-4D98-81DB-2D744FEE4D09}">
      <dgm:prSet/>
      <dgm:spPr/>
      <dgm:t>
        <a:bodyPr/>
        <a:lstStyle/>
        <a:p>
          <a:endParaRPr lang="en-US" sz="1200"/>
        </a:p>
      </dgm:t>
    </dgm:pt>
    <dgm:pt modelId="{FA1195FC-7515-4E59-A1E7-A89F12AB5690}">
      <dgm:prSet custT="1"/>
      <dgm:spPr/>
      <dgm:t>
        <a:bodyPr/>
        <a:lstStyle/>
        <a:p>
          <a:pPr>
            <a:buNone/>
          </a:pPr>
          <a:r>
            <a:rPr lang="en-US" sz="1200" b="1">
              <a:solidFill>
                <a:schemeClr val="accent4"/>
              </a:solidFill>
            </a:rPr>
            <a:t>($38,000/patient x 28) = $1.06 million/month</a:t>
          </a:r>
          <a:endParaRPr lang="en-US" sz="1200">
            <a:solidFill>
              <a:schemeClr val="tx2"/>
            </a:solidFill>
          </a:endParaRPr>
        </a:p>
      </dgm:t>
    </dgm:pt>
    <dgm:pt modelId="{2B930765-61C8-4289-B2D8-C0A0C679026B}" type="parTrans" cxnId="{B57DB068-1DCD-41F2-8A09-4120567D4137}">
      <dgm:prSet/>
      <dgm:spPr/>
      <dgm:t>
        <a:bodyPr/>
        <a:lstStyle/>
        <a:p>
          <a:endParaRPr lang="en-US" sz="1200"/>
        </a:p>
      </dgm:t>
    </dgm:pt>
    <dgm:pt modelId="{0E686DFB-C9A4-483E-8574-DB1CE34528C0}" type="sibTrans" cxnId="{B57DB068-1DCD-41F2-8A09-4120567D4137}">
      <dgm:prSet/>
      <dgm:spPr/>
      <dgm:t>
        <a:bodyPr/>
        <a:lstStyle/>
        <a:p>
          <a:endParaRPr lang="en-US" sz="1200"/>
        </a:p>
      </dgm:t>
    </dgm:pt>
    <dgm:pt modelId="{51004F5A-7D87-40DE-A7E6-49AD87800C17}">
      <dgm:prSet custT="1"/>
      <dgm:spPr/>
      <dgm:t>
        <a:bodyPr/>
        <a:lstStyle/>
        <a:p>
          <a:r>
            <a:rPr lang="en-US" sz="1200" b="1"/>
            <a:t>3. Identify the cost associated with practice change</a:t>
          </a:r>
          <a:endParaRPr lang="en-US" sz="1200"/>
        </a:p>
      </dgm:t>
    </dgm:pt>
    <dgm:pt modelId="{710E21F4-925D-4D7F-92B3-7EF87B0783EC}" type="parTrans" cxnId="{C3F5A29A-64C3-48FE-8815-62270E86F18B}">
      <dgm:prSet/>
      <dgm:spPr/>
      <dgm:t>
        <a:bodyPr/>
        <a:lstStyle/>
        <a:p>
          <a:endParaRPr lang="en-US" sz="1200"/>
        </a:p>
      </dgm:t>
    </dgm:pt>
    <dgm:pt modelId="{C9C3D768-8F78-4664-8339-C0DC0108AC85}" type="sibTrans" cxnId="{C3F5A29A-64C3-48FE-8815-62270E86F18B}">
      <dgm:prSet/>
      <dgm:spPr/>
      <dgm:t>
        <a:bodyPr/>
        <a:lstStyle/>
        <a:p>
          <a:endParaRPr lang="en-US" sz="1200"/>
        </a:p>
      </dgm:t>
    </dgm:pt>
    <dgm:pt modelId="{25C9D2AD-D348-4ACE-AFF0-D7CD2A3C95FA}">
      <dgm:prSet custT="1"/>
      <dgm:spPr/>
      <dgm:t>
        <a:bodyPr/>
        <a:lstStyle/>
        <a:p>
          <a:r>
            <a:rPr lang="en-US" sz="1200" b="1"/>
            <a:t>4. Collect metric data post intervention</a:t>
          </a:r>
          <a:endParaRPr lang="en-US" sz="1200"/>
        </a:p>
      </dgm:t>
    </dgm:pt>
    <dgm:pt modelId="{D968E976-E12F-413E-ABA5-B94E059620DD}" type="parTrans" cxnId="{0C2F6E66-BDBA-4D87-9701-E8086868B7E2}">
      <dgm:prSet/>
      <dgm:spPr/>
      <dgm:t>
        <a:bodyPr/>
        <a:lstStyle/>
        <a:p>
          <a:endParaRPr lang="en-US" sz="1200"/>
        </a:p>
      </dgm:t>
    </dgm:pt>
    <dgm:pt modelId="{D60B605E-DD0F-4F6C-A85F-22A1E073C30C}" type="sibTrans" cxnId="{0C2F6E66-BDBA-4D87-9701-E8086868B7E2}">
      <dgm:prSet/>
      <dgm:spPr/>
      <dgm:t>
        <a:bodyPr/>
        <a:lstStyle/>
        <a:p>
          <a:endParaRPr lang="en-US" sz="1200"/>
        </a:p>
      </dgm:t>
    </dgm:pt>
    <dgm:pt modelId="{9674A252-EF51-4F06-B707-134160F45E2E}">
      <dgm:prSet custT="1"/>
      <dgm:spPr/>
      <dgm:t>
        <a:bodyPr/>
        <a:lstStyle/>
        <a:p>
          <a:pPr>
            <a:buNone/>
          </a:pPr>
          <a:r>
            <a:rPr lang="en-US" sz="1200" b="1">
              <a:solidFill>
                <a:schemeClr val="accent4"/>
              </a:solidFill>
            </a:rPr>
            <a:t>Post-data showed average of 26 patients/month with severe sepsis </a:t>
          </a:r>
        </a:p>
      </dgm:t>
    </dgm:pt>
    <dgm:pt modelId="{6DFD1FAF-ADE5-4A84-90CD-683288347D72}" type="parTrans" cxnId="{0457F711-DAAA-413E-B60D-98C2262FD615}">
      <dgm:prSet/>
      <dgm:spPr/>
      <dgm:t>
        <a:bodyPr/>
        <a:lstStyle/>
        <a:p>
          <a:endParaRPr lang="en-US" sz="1200"/>
        </a:p>
      </dgm:t>
    </dgm:pt>
    <dgm:pt modelId="{5A27618A-08E0-44E7-9F73-314307B7547B}" type="sibTrans" cxnId="{0457F711-DAAA-413E-B60D-98C2262FD615}">
      <dgm:prSet/>
      <dgm:spPr/>
      <dgm:t>
        <a:bodyPr/>
        <a:lstStyle/>
        <a:p>
          <a:endParaRPr lang="en-US" sz="1200"/>
        </a:p>
      </dgm:t>
    </dgm:pt>
    <dgm:pt modelId="{3BA5F266-EC58-4695-8E6E-11EF31A173BE}">
      <dgm:prSet custT="1"/>
      <dgm:spPr/>
      <dgm:t>
        <a:bodyPr/>
        <a:lstStyle/>
        <a:p>
          <a:r>
            <a:rPr lang="en-US" sz="1200" b="1"/>
            <a:t>5. Compare pre and post intervention data</a:t>
          </a:r>
          <a:endParaRPr lang="en-US" sz="1200"/>
        </a:p>
      </dgm:t>
    </dgm:pt>
    <dgm:pt modelId="{F61D3643-3BE6-4349-AB72-58751D6D5547}" type="parTrans" cxnId="{6FB12511-3480-4C08-B3AA-9BE6A2258C41}">
      <dgm:prSet/>
      <dgm:spPr/>
      <dgm:t>
        <a:bodyPr/>
        <a:lstStyle/>
        <a:p>
          <a:endParaRPr lang="en-US" sz="1200"/>
        </a:p>
      </dgm:t>
    </dgm:pt>
    <dgm:pt modelId="{8F3DA016-5ABB-4F91-BAD1-48D546366B5E}" type="sibTrans" cxnId="{6FB12511-3480-4C08-B3AA-9BE6A2258C41}">
      <dgm:prSet/>
      <dgm:spPr/>
      <dgm:t>
        <a:bodyPr/>
        <a:lstStyle/>
        <a:p>
          <a:endParaRPr lang="en-US" sz="1200"/>
        </a:p>
      </dgm:t>
    </dgm:pt>
    <dgm:pt modelId="{91741011-5A8E-499E-9C6B-CE9CE81083C0}">
      <dgm:prSet custT="1"/>
      <dgm:spPr/>
      <dgm:t>
        <a:bodyPr/>
        <a:lstStyle/>
        <a:p>
          <a:pPr>
            <a:buNone/>
          </a:pPr>
          <a:r>
            <a:rPr lang="en-US" sz="1200" b="1">
              <a:solidFill>
                <a:schemeClr val="accent4"/>
              </a:solidFill>
            </a:rPr>
            <a:t>($38,000 x 2 = $76,000/ month) x 3 months = $228,000 cost avoidance</a:t>
          </a:r>
        </a:p>
      </dgm:t>
    </dgm:pt>
    <dgm:pt modelId="{69325C7F-3E41-4CC9-A7B8-077343D6B2CA}" type="parTrans" cxnId="{AA70647F-4571-486A-951E-913FF21878F0}">
      <dgm:prSet/>
      <dgm:spPr/>
      <dgm:t>
        <a:bodyPr/>
        <a:lstStyle/>
        <a:p>
          <a:endParaRPr lang="en-US" sz="1200"/>
        </a:p>
      </dgm:t>
    </dgm:pt>
    <dgm:pt modelId="{5557A32F-8530-49B1-941A-3DABFBB50B81}" type="sibTrans" cxnId="{AA70647F-4571-486A-951E-913FF21878F0}">
      <dgm:prSet/>
      <dgm:spPr/>
      <dgm:t>
        <a:bodyPr/>
        <a:lstStyle/>
        <a:p>
          <a:endParaRPr lang="en-US" sz="1200"/>
        </a:p>
      </dgm:t>
    </dgm:pt>
    <dgm:pt modelId="{E8ACA585-7E3B-412C-9E9B-2CB963A43344}">
      <dgm:prSet custT="1"/>
      <dgm:spPr/>
      <dgm:t>
        <a:bodyPr/>
        <a:lstStyle/>
        <a:p>
          <a:r>
            <a:rPr lang="en-US" sz="1200" b="1"/>
            <a:t>6. Calculate the cost associated with the difference between the metrics </a:t>
          </a:r>
          <a:endParaRPr lang="en-US" sz="1200"/>
        </a:p>
      </dgm:t>
    </dgm:pt>
    <dgm:pt modelId="{E567BC00-F5FC-4475-87A8-8CEC565DBC22}" type="parTrans" cxnId="{218535CC-63DC-45F6-8E49-3A3C0A965039}">
      <dgm:prSet/>
      <dgm:spPr/>
      <dgm:t>
        <a:bodyPr/>
        <a:lstStyle/>
        <a:p>
          <a:endParaRPr lang="en-US" sz="1200"/>
        </a:p>
      </dgm:t>
    </dgm:pt>
    <dgm:pt modelId="{94BADA30-5DD6-4FA2-96C1-CD56BE9F0518}" type="sibTrans" cxnId="{218535CC-63DC-45F6-8E49-3A3C0A965039}">
      <dgm:prSet/>
      <dgm:spPr/>
      <dgm:t>
        <a:bodyPr/>
        <a:lstStyle/>
        <a:p>
          <a:endParaRPr lang="en-US" sz="1200"/>
        </a:p>
      </dgm:t>
    </dgm:pt>
    <dgm:pt modelId="{6505EEFB-93B7-46CB-A6D8-D2294AF512B3}">
      <dgm:prSet custT="1"/>
      <dgm:spPr/>
      <dgm:t>
        <a:bodyPr/>
        <a:lstStyle/>
        <a:p>
          <a:pPr>
            <a:buNone/>
          </a:pPr>
          <a:r>
            <a:rPr lang="en-US" sz="1200" b="1" i="1">
              <a:solidFill>
                <a:schemeClr val="accent4"/>
              </a:solidFill>
            </a:rPr>
            <a:t>$228,000– $1600=  $226,400! </a:t>
          </a:r>
          <a:endParaRPr lang="en-US" sz="1200" b="1">
            <a:solidFill>
              <a:schemeClr val="accent4"/>
            </a:solidFill>
          </a:endParaRPr>
        </a:p>
      </dgm:t>
    </dgm:pt>
    <dgm:pt modelId="{3CAD8D93-D264-46BB-83D2-53DCA81189A5}" type="parTrans" cxnId="{B45CB5E9-B003-45BB-9CEC-E2D21D819164}">
      <dgm:prSet/>
      <dgm:spPr/>
      <dgm:t>
        <a:bodyPr/>
        <a:lstStyle/>
        <a:p>
          <a:endParaRPr lang="en-US" sz="1200"/>
        </a:p>
      </dgm:t>
    </dgm:pt>
    <dgm:pt modelId="{EDD77A0D-A853-4D3A-99D5-95D3DA378011}" type="sibTrans" cxnId="{B45CB5E9-B003-45BB-9CEC-E2D21D819164}">
      <dgm:prSet/>
      <dgm:spPr/>
      <dgm:t>
        <a:bodyPr/>
        <a:lstStyle/>
        <a:p>
          <a:endParaRPr lang="en-US" sz="1200"/>
        </a:p>
      </dgm:t>
    </dgm:pt>
    <dgm:pt modelId="{F7D34944-C394-4C8F-98BE-887C484C25A6}">
      <dgm:prSet custT="1"/>
      <dgm:spPr/>
      <dgm:t>
        <a:bodyPr/>
        <a:lstStyle/>
        <a:p>
          <a:pPr>
            <a:buNone/>
          </a:pPr>
          <a:r>
            <a:rPr lang="en-US" sz="1200" b="1" i="0">
              <a:solidFill>
                <a:schemeClr val="accent4"/>
              </a:solidFill>
            </a:rPr>
            <a:t>$1600 implementation cost</a:t>
          </a:r>
        </a:p>
      </dgm:t>
    </dgm:pt>
    <dgm:pt modelId="{F4F19F5A-AAD9-4BCD-8CE4-670D84D0EF88}" type="parTrans" cxnId="{04461A95-5BA9-4489-9346-711AEF0AE85F}">
      <dgm:prSet/>
      <dgm:spPr/>
      <dgm:t>
        <a:bodyPr/>
        <a:lstStyle/>
        <a:p>
          <a:endParaRPr lang="en-US" sz="1200"/>
        </a:p>
      </dgm:t>
    </dgm:pt>
    <dgm:pt modelId="{148E819C-F568-4769-A133-945DBDA66636}" type="sibTrans" cxnId="{04461A95-5BA9-4489-9346-711AEF0AE85F}">
      <dgm:prSet/>
      <dgm:spPr/>
      <dgm:t>
        <a:bodyPr/>
        <a:lstStyle/>
        <a:p>
          <a:endParaRPr lang="en-US" sz="1200"/>
        </a:p>
      </dgm:t>
    </dgm:pt>
    <dgm:pt modelId="{CB4E605F-F65F-4D3B-9FFD-39FF5EB17B12}" type="pres">
      <dgm:prSet presAssocID="{6708A6D3-9528-45F7-9ADC-47636B05F191}" presName="Name0" presStyleCnt="0">
        <dgm:presLayoutVars>
          <dgm:dir/>
          <dgm:animLvl val="lvl"/>
          <dgm:resizeHandles val="exact"/>
        </dgm:presLayoutVars>
      </dgm:prSet>
      <dgm:spPr/>
    </dgm:pt>
    <dgm:pt modelId="{A7C723DB-C6B8-4E75-A1F1-505D65ACA764}" type="pres">
      <dgm:prSet presAssocID="{D3A06455-D8E5-4554-9D22-C2BDC80A76CE}" presName="linNode" presStyleCnt="0"/>
      <dgm:spPr/>
    </dgm:pt>
    <dgm:pt modelId="{0EF76570-0C82-448F-A0E5-9777994E52A5}" type="pres">
      <dgm:prSet presAssocID="{D3A06455-D8E5-4554-9D22-C2BDC80A76CE}" presName="parentText" presStyleLbl="node1" presStyleIdx="0" presStyleCnt="6">
        <dgm:presLayoutVars>
          <dgm:chMax val="1"/>
          <dgm:bulletEnabled val="1"/>
        </dgm:presLayoutVars>
      </dgm:prSet>
      <dgm:spPr/>
    </dgm:pt>
    <dgm:pt modelId="{A3552577-466D-4517-9BDC-3BC386E18D44}" type="pres">
      <dgm:prSet presAssocID="{D3A06455-D8E5-4554-9D22-C2BDC80A76CE}" presName="descendantText" presStyleLbl="alignAccFollowNode1" presStyleIdx="0" presStyleCnt="6">
        <dgm:presLayoutVars>
          <dgm:bulletEnabled val="1"/>
        </dgm:presLayoutVars>
      </dgm:prSet>
      <dgm:spPr/>
    </dgm:pt>
    <dgm:pt modelId="{F3BDD6C3-EF60-4BF7-B58D-5CA3613B435D}" type="pres">
      <dgm:prSet presAssocID="{A254B216-ACA8-4903-B2A4-9BF00A313F4E}" presName="sp" presStyleCnt="0"/>
      <dgm:spPr/>
    </dgm:pt>
    <dgm:pt modelId="{88DE6B67-6E91-49A4-880B-AA907366F093}" type="pres">
      <dgm:prSet presAssocID="{3923F0D3-8AB0-4DEB-8025-3747F83F5470}" presName="linNode" presStyleCnt="0"/>
      <dgm:spPr/>
    </dgm:pt>
    <dgm:pt modelId="{0E041B22-1E3F-4AC8-AE2A-CC95E1401899}" type="pres">
      <dgm:prSet presAssocID="{3923F0D3-8AB0-4DEB-8025-3747F83F5470}" presName="parentText" presStyleLbl="node1" presStyleIdx="1" presStyleCnt="6">
        <dgm:presLayoutVars>
          <dgm:chMax val="1"/>
          <dgm:bulletEnabled val="1"/>
        </dgm:presLayoutVars>
      </dgm:prSet>
      <dgm:spPr/>
    </dgm:pt>
    <dgm:pt modelId="{B468C974-764B-470E-8C50-C520191AD571}" type="pres">
      <dgm:prSet presAssocID="{3923F0D3-8AB0-4DEB-8025-3747F83F5470}" presName="descendantText" presStyleLbl="alignAccFollowNode1" presStyleIdx="1" presStyleCnt="6">
        <dgm:presLayoutVars>
          <dgm:bulletEnabled val="1"/>
        </dgm:presLayoutVars>
      </dgm:prSet>
      <dgm:spPr/>
    </dgm:pt>
    <dgm:pt modelId="{F7175BCA-5B6D-4D92-AF16-1AABDF075DE4}" type="pres">
      <dgm:prSet presAssocID="{6ED73648-EE40-4E59-9256-55E46F2F9668}" presName="sp" presStyleCnt="0"/>
      <dgm:spPr/>
    </dgm:pt>
    <dgm:pt modelId="{A99FC0B2-E3F7-4B27-AF4C-CD2F7FD985CA}" type="pres">
      <dgm:prSet presAssocID="{51004F5A-7D87-40DE-A7E6-49AD87800C17}" presName="linNode" presStyleCnt="0"/>
      <dgm:spPr/>
    </dgm:pt>
    <dgm:pt modelId="{9F4B1751-77CF-4B5B-965F-E8C448F7393A}" type="pres">
      <dgm:prSet presAssocID="{51004F5A-7D87-40DE-A7E6-49AD87800C17}" presName="parentText" presStyleLbl="node1" presStyleIdx="2" presStyleCnt="6" custScaleX="100663">
        <dgm:presLayoutVars>
          <dgm:chMax val="1"/>
          <dgm:bulletEnabled val="1"/>
        </dgm:presLayoutVars>
      </dgm:prSet>
      <dgm:spPr/>
    </dgm:pt>
    <dgm:pt modelId="{7C05E63A-F736-4F60-B567-65A42ADDF8EF}" type="pres">
      <dgm:prSet presAssocID="{51004F5A-7D87-40DE-A7E6-49AD87800C17}" presName="descendantText" presStyleLbl="alignAccFollowNode1" presStyleIdx="2" presStyleCnt="6">
        <dgm:presLayoutVars>
          <dgm:bulletEnabled val="1"/>
        </dgm:presLayoutVars>
      </dgm:prSet>
      <dgm:spPr/>
    </dgm:pt>
    <dgm:pt modelId="{7802132D-D06E-4E7F-A5C8-66FA35235735}" type="pres">
      <dgm:prSet presAssocID="{C9C3D768-8F78-4664-8339-C0DC0108AC85}" presName="sp" presStyleCnt="0"/>
      <dgm:spPr/>
    </dgm:pt>
    <dgm:pt modelId="{A688BEB3-269B-4078-BD1A-E129FFF0C726}" type="pres">
      <dgm:prSet presAssocID="{25C9D2AD-D348-4ACE-AFF0-D7CD2A3C95FA}" presName="linNode" presStyleCnt="0"/>
      <dgm:spPr/>
    </dgm:pt>
    <dgm:pt modelId="{A695E1CC-4826-4495-B921-ED556F00B40F}" type="pres">
      <dgm:prSet presAssocID="{25C9D2AD-D348-4ACE-AFF0-D7CD2A3C95FA}" presName="parentText" presStyleLbl="node1" presStyleIdx="3" presStyleCnt="6">
        <dgm:presLayoutVars>
          <dgm:chMax val="1"/>
          <dgm:bulletEnabled val="1"/>
        </dgm:presLayoutVars>
      </dgm:prSet>
      <dgm:spPr/>
    </dgm:pt>
    <dgm:pt modelId="{05B78154-7F29-4D0D-8026-306C65773C15}" type="pres">
      <dgm:prSet presAssocID="{25C9D2AD-D348-4ACE-AFF0-D7CD2A3C95FA}" presName="descendantText" presStyleLbl="alignAccFollowNode1" presStyleIdx="3" presStyleCnt="6">
        <dgm:presLayoutVars>
          <dgm:bulletEnabled val="1"/>
        </dgm:presLayoutVars>
      </dgm:prSet>
      <dgm:spPr/>
    </dgm:pt>
    <dgm:pt modelId="{B485131A-56F5-4C68-984E-77D7AF6A7BC1}" type="pres">
      <dgm:prSet presAssocID="{D60B605E-DD0F-4F6C-A85F-22A1E073C30C}" presName="sp" presStyleCnt="0"/>
      <dgm:spPr/>
    </dgm:pt>
    <dgm:pt modelId="{75CC1AC0-72DF-432C-BDB4-0FF9A4BB68D6}" type="pres">
      <dgm:prSet presAssocID="{3BA5F266-EC58-4695-8E6E-11EF31A173BE}" presName="linNode" presStyleCnt="0"/>
      <dgm:spPr/>
    </dgm:pt>
    <dgm:pt modelId="{E8B8A9AE-05A6-46BB-B15B-5EFBB8AF3E53}" type="pres">
      <dgm:prSet presAssocID="{3BA5F266-EC58-4695-8E6E-11EF31A173BE}" presName="parentText" presStyleLbl="node1" presStyleIdx="4" presStyleCnt="6">
        <dgm:presLayoutVars>
          <dgm:chMax val="1"/>
          <dgm:bulletEnabled val="1"/>
        </dgm:presLayoutVars>
      </dgm:prSet>
      <dgm:spPr/>
    </dgm:pt>
    <dgm:pt modelId="{5C93D71D-C9FE-4E22-B9AD-8F9E29F8C34D}" type="pres">
      <dgm:prSet presAssocID="{3BA5F266-EC58-4695-8E6E-11EF31A173BE}" presName="descendantText" presStyleLbl="alignAccFollowNode1" presStyleIdx="4" presStyleCnt="6">
        <dgm:presLayoutVars>
          <dgm:bulletEnabled val="1"/>
        </dgm:presLayoutVars>
      </dgm:prSet>
      <dgm:spPr/>
    </dgm:pt>
    <dgm:pt modelId="{35C768D8-0986-4217-BF37-D413D24F61FF}" type="pres">
      <dgm:prSet presAssocID="{8F3DA016-5ABB-4F91-BAD1-48D546366B5E}" presName="sp" presStyleCnt="0"/>
      <dgm:spPr/>
    </dgm:pt>
    <dgm:pt modelId="{A6DAC713-1ABB-4994-A626-BFF3965C3286}" type="pres">
      <dgm:prSet presAssocID="{E8ACA585-7E3B-412C-9E9B-2CB963A43344}" presName="linNode" presStyleCnt="0"/>
      <dgm:spPr/>
    </dgm:pt>
    <dgm:pt modelId="{EEA54711-AA2D-45B6-8E78-6A7995285A99}" type="pres">
      <dgm:prSet presAssocID="{E8ACA585-7E3B-412C-9E9B-2CB963A43344}" presName="parentText" presStyleLbl="node1" presStyleIdx="5" presStyleCnt="6">
        <dgm:presLayoutVars>
          <dgm:chMax val="1"/>
          <dgm:bulletEnabled val="1"/>
        </dgm:presLayoutVars>
      </dgm:prSet>
      <dgm:spPr/>
    </dgm:pt>
    <dgm:pt modelId="{52D84EB2-573E-46E6-BF2E-AEFBAEBA8147}" type="pres">
      <dgm:prSet presAssocID="{E8ACA585-7E3B-412C-9E9B-2CB963A43344}" presName="descendantText" presStyleLbl="alignAccFollowNode1" presStyleIdx="5" presStyleCnt="6">
        <dgm:presLayoutVars>
          <dgm:bulletEnabled val="1"/>
        </dgm:presLayoutVars>
      </dgm:prSet>
      <dgm:spPr/>
    </dgm:pt>
  </dgm:ptLst>
  <dgm:cxnLst>
    <dgm:cxn modelId="{9478B002-77EC-4981-A025-1F13C27D5337}" type="presOf" srcId="{6708A6D3-9528-45F7-9ADC-47636B05F191}" destId="{CB4E605F-F65F-4D3B-9FFD-39FF5EB17B12}" srcOrd="0" destOrd="0" presId="urn:microsoft.com/office/officeart/2005/8/layout/vList5"/>
    <dgm:cxn modelId="{4C2ADE0B-B634-4BF9-80F6-FCC01D7A345F}" srcId="{6708A6D3-9528-45F7-9ADC-47636B05F191}" destId="{D3A06455-D8E5-4554-9D22-C2BDC80A76CE}" srcOrd="0" destOrd="0" parTransId="{0F3A4172-3FCC-4286-A2E5-F89A38076077}" sibTransId="{A254B216-ACA8-4903-B2A4-9BF00A313F4E}"/>
    <dgm:cxn modelId="{5DA1750C-0813-4DA7-9845-EEB782A05D9E}" type="presOf" srcId="{3BA5F266-EC58-4695-8E6E-11EF31A173BE}" destId="{E8B8A9AE-05A6-46BB-B15B-5EFBB8AF3E53}" srcOrd="0" destOrd="0" presId="urn:microsoft.com/office/officeart/2005/8/layout/vList5"/>
    <dgm:cxn modelId="{6FB12511-3480-4C08-B3AA-9BE6A2258C41}" srcId="{6708A6D3-9528-45F7-9ADC-47636B05F191}" destId="{3BA5F266-EC58-4695-8E6E-11EF31A173BE}" srcOrd="4" destOrd="0" parTransId="{F61D3643-3BE6-4349-AB72-58751D6D5547}" sibTransId="{8F3DA016-5ABB-4F91-BAD1-48D546366B5E}"/>
    <dgm:cxn modelId="{0457F711-DAAA-413E-B60D-98C2262FD615}" srcId="{25C9D2AD-D348-4ACE-AFF0-D7CD2A3C95FA}" destId="{9674A252-EF51-4F06-B707-134160F45E2E}" srcOrd="0" destOrd="0" parTransId="{6DFD1FAF-ADE5-4A84-90CD-683288347D72}" sibTransId="{5A27618A-08E0-44E7-9F73-314307B7547B}"/>
    <dgm:cxn modelId="{8A92AB23-351C-4558-A1AE-C6988CC30B3B}" type="presOf" srcId="{9674A252-EF51-4F06-B707-134160F45E2E}" destId="{05B78154-7F29-4D0D-8026-306C65773C15}" srcOrd="0" destOrd="0" presId="urn:microsoft.com/office/officeart/2005/8/layout/vList5"/>
    <dgm:cxn modelId="{B1AC4543-6F35-40D9-91DC-FFF871552E1F}" type="presOf" srcId="{91741011-5A8E-499E-9C6B-CE9CE81083C0}" destId="{5C93D71D-C9FE-4E22-B9AD-8F9E29F8C34D}" srcOrd="0" destOrd="0" presId="urn:microsoft.com/office/officeart/2005/8/layout/vList5"/>
    <dgm:cxn modelId="{0C2F6E66-BDBA-4D87-9701-E8086868B7E2}" srcId="{6708A6D3-9528-45F7-9ADC-47636B05F191}" destId="{25C9D2AD-D348-4ACE-AFF0-D7CD2A3C95FA}" srcOrd="3" destOrd="0" parTransId="{D968E976-E12F-413E-ABA5-B94E059620DD}" sibTransId="{D60B605E-DD0F-4F6C-A85F-22A1E073C30C}"/>
    <dgm:cxn modelId="{B57DB068-1DCD-41F2-8A09-4120567D4137}" srcId="{3923F0D3-8AB0-4DEB-8025-3747F83F5470}" destId="{FA1195FC-7515-4E59-A1E7-A89F12AB5690}" srcOrd="0" destOrd="0" parTransId="{2B930765-61C8-4289-B2D8-C0A0C679026B}" sibTransId="{0E686DFB-C9A4-483E-8574-DB1CE34528C0}"/>
    <dgm:cxn modelId="{4405F673-31A1-47F7-9328-9BDC41F5301B}" type="presOf" srcId="{D3A06455-D8E5-4554-9D22-C2BDC80A76CE}" destId="{0EF76570-0C82-448F-A0E5-9777994E52A5}" srcOrd="0" destOrd="0" presId="urn:microsoft.com/office/officeart/2005/8/layout/vList5"/>
    <dgm:cxn modelId="{ED0F6677-A743-4B77-A457-C4CED40BCFA5}" type="presOf" srcId="{25C9D2AD-D348-4ACE-AFF0-D7CD2A3C95FA}" destId="{A695E1CC-4826-4495-B921-ED556F00B40F}" srcOrd="0" destOrd="0" presId="urn:microsoft.com/office/officeart/2005/8/layout/vList5"/>
    <dgm:cxn modelId="{EB76237B-FA97-41DC-8BF0-95F75F9448EB}" type="presOf" srcId="{FA1195FC-7515-4E59-A1E7-A89F12AB5690}" destId="{B468C974-764B-470E-8C50-C520191AD571}" srcOrd="0" destOrd="0" presId="urn:microsoft.com/office/officeart/2005/8/layout/vList5"/>
    <dgm:cxn modelId="{FD400E7F-BF5C-4D98-81DB-2D744FEE4D09}" srcId="{6708A6D3-9528-45F7-9ADC-47636B05F191}" destId="{3923F0D3-8AB0-4DEB-8025-3747F83F5470}" srcOrd="1" destOrd="0" parTransId="{5947BE35-4BA0-4AA5-9E61-FD2F0EC721D8}" sibTransId="{6ED73648-EE40-4E59-9256-55E46F2F9668}"/>
    <dgm:cxn modelId="{AA70647F-4571-486A-951E-913FF21878F0}" srcId="{3BA5F266-EC58-4695-8E6E-11EF31A173BE}" destId="{91741011-5A8E-499E-9C6B-CE9CE81083C0}" srcOrd="0" destOrd="0" parTransId="{69325C7F-3E41-4CC9-A7B8-077343D6B2CA}" sibTransId="{5557A32F-8530-49B1-941A-3DABFBB50B81}"/>
    <dgm:cxn modelId="{13F7B281-08B0-4C1A-AE94-29B5C11C02C3}" type="presOf" srcId="{3923F0D3-8AB0-4DEB-8025-3747F83F5470}" destId="{0E041B22-1E3F-4AC8-AE2A-CC95E1401899}" srcOrd="0" destOrd="0" presId="urn:microsoft.com/office/officeart/2005/8/layout/vList5"/>
    <dgm:cxn modelId="{11267784-3ED7-4BDE-8224-FCE9E61B2DA6}" type="presOf" srcId="{1E24468F-DEB6-419A-B534-1E30D78BC1EB}" destId="{A3552577-466D-4517-9BDC-3BC386E18D44}" srcOrd="0" destOrd="0" presId="urn:microsoft.com/office/officeart/2005/8/layout/vList5"/>
    <dgm:cxn modelId="{04461A95-5BA9-4489-9346-711AEF0AE85F}" srcId="{51004F5A-7D87-40DE-A7E6-49AD87800C17}" destId="{F7D34944-C394-4C8F-98BE-887C484C25A6}" srcOrd="0" destOrd="0" parTransId="{F4F19F5A-AAD9-4BCD-8CE4-670D84D0EF88}" sibTransId="{148E819C-F568-4769-A133-945DBDA66636}"/>
    <dgm:cxn modelId="{7C636C95-DB84-4904-9F2C-BE171C6D2281}" type="presOf" srcId="{F7D34944-C394-4C8F-98BE-887C484C25A6}" destId="{7C05E63A-F736-4F60-B567-65A42ADDF8EF}" srcOrd="0" destOrd="0" presId="urn:microsoft.com/office/officeart/2005/8/layout/vList5"/>
    <dgm:cxn modelId="{3E9E9698-83AD-4CD6-A62F-F6304D709504}" srcId="{D3A06455-D8E5-4554-9D22-C2BDC80A76CE}" destId="{1E24468F-DEB6-419A-B534-1E30D78BC1EB}" srcOrd="0" destOrd="0" parTransId="{9B7A99F4-1BC8-4AF7-8B38-CBA8DCA12E65}" sibTransId="{F86F5A0A-7EC3-491B-B19A-E369E96BD2B2}"/>
    <dgm:cxn modelId="{C3F5A29A-64C3-48FE-8815-62270E86F18B}" srcId="{6708A6D3-9528-45F7-9ADC-47636B05F191}" destId="{51004F5A-7D87-40DE-A7E6-49AD87800C17}" srcOrd="2" destOrd="0" parTransId="{710E21F4-925D-4D7F-92B3-7EF87B0783EC}" sibTransId="{C9C3D768-8F78-4664-8339-C0DC0108AC85}"/>
    <dgm:cxn modelId="{423EAC9C-14A9-40F4-8B24-362308BF53E4}" type="presOf" srcId="{E8ACA585-7E3B-412C-9E9B-2CB963A43344}" destId="{EEA54711-AA2D-45B6-8E78-6A7995285A99}" srcOrd="0" destOrd="0" presId="urn:microsoft.com/office/officeart/2005/8/layout/vList5"/>
    <dgm:cxn modelId="{9FAD13B2-ADC3-4ADD-9B83-51008F901EF9}" type="presOf" srcId="{51004F5A-7D87-40DE-A7E6-49AD87800C17}" destId="{9F4B1751-77CF-4B5B-965F-E8C448F7393A}" srcOrd="0" destOrd="0" presId="urn:microsoft.com/office/officeart/2005/8/layout/vList5"/>
    <dgm:cxn modelId="{218535CC-63DC-45F6-8E49-3A3C0A965039}" srcId="{6708A6D3-9528-45F7-9ADC-47636B05F191}" destId="{E8ACA585-7E3B-412C-9E9B-2CB963A43344}" srcOrd="5" destOrd="0" parTransId="{E567BC00-F5FC-4475-87A8-8CEC565DBC22}" sibTransId="{94BADA30-5DD6-4FA2-96C1-CD56BE9F0518}"/>
    <dgm:cxn modelId="{B45CB5E9-B003-45BB-9CEC-E2D21D819164}" srcId="{E8ACA585-7E3B-412C-9E9B-2CB963A43344}" destId="{6505EEFB-93B7-46CB-A6D8-D2294AF512B3}" srcOrd="0" destOrd="0" parTransId="{3CAD8D93-D264-46BB-83D2-53DCA81189A5}" sibTransId="{EDD77A0D-A853-4D3A-99D5-95D3DA378011}"/>
    <dgm:cxn modelId="{38290AF2-D019-48A8-B9E0-1275470E3498}" type="presOf" srcId="{6505EEFB-93B7-46CB-A6D8-D2294AF512B3}" destId="{52D84EB2-573E-46E6-BF2E-AEFBAEBA8147}" srcOrd="0" destOrd="0" presId="urn:microsoft.com/office/officeart/2005/8/layout/vList5"/>
    <dgm:cxn modelId="{175F7E5B-4EA4-41C5-B1B9-C628B1212E3C}" type="presParOf" srcId="{CB4E605F-F65F-4D3B-9FFD-39FF5EB17B12}" destId="{A7C723DB-C6B8-4E75-A1F1-505D65ACA764}" srcOrd="0" destOrd="0" presId="urn:microsoft.com/office/officeart/2005/8/layout/vList5"/>
    <dgm:cxn modelId="{32DCACB6-132A-4102-A87C-F3E34D18F318}" type="presParOf" srcId="{A7C723DB-C6B8-4E75-A1F1-505D65ACA764}" destId="{0EF76570-0C82-448F-A0E5-9777994E52A5}" srcOrd="0" destOrd="0" presId="urn:microsoft.com/office/officeart/2005/8/layout/vList5"/>
    <dgm:cxn modelId="{A61942DB-7E8F-427D-B76D-CF5D65812196}" type="presParOf" srcId="{A7C723DB-C6B8-4E75-A1F1-505D65ACA764}" destId="{A3552577-466D-4517-9BDC-3BC386E18D44}" srcOrd="1" destOrd="0" presId="urn:microsoft.com/office/officeart/2005/8/layout/vList5"/>
    <dgm:cxn modelId="{DFE0FCE8-5010-471D-A046-22524CBD6870}" type="presParOf" srcId="{CB4E605F-F65F-4D3B-9FFD-39FF5EB17B12}" destId="{F3BDD6C3-EF60-4BF7-B58D-5CA3613B435D}" srcOrd="1" destOrd="0" presId="urn:microsoft.com/office/officeart/2005/8/layout/vList5"/>
    <dgm:cxn modelId="{7999F603-5323-4A02-92E1-6B0830DF17F5}" type="presParOf" srcId="{CB4E605F-F65F-4D3B-9FFD-39FF5EB17B12}" destId="{88DE6B67-6E91-49A4-880B-AA907366F093}" srcOrd="2" destOrd="0" presId="urn:microsoft.com/office/officeart/2005/8/layout/vList5"/>
    <dgm:cxn modelId="{CAD8B567-35ED-4762-90AE-4C06B38C5702}" type="presParOf" srcId="{88DE6B67-6E91-49A4-880B-AA907366F093}" destId="{0E041B22-1E3F-4AC8-AE2A-CC95E1401899}" srcOrd="0" destOrd="0" presId="urn:microsoft.com/office/officeart/2005/8/layout/vList5"/>
    <dgm:cxn modelId="{FA63DF69-5D38-4415-922F-3E9BF2D47F8A}" type="presParOf" srcId="{88DE6B67-6E91-49A4-880B-AA907366F093}" destId="{B468C974-764B-470E-8C50-C520191AD571}" srcOrd="1" destOrd="0" presId="urn:microsoft.com/office/officeart/2005/8/layout/vList5"/>
    <dgm:cxn modelId="{9DEABA44-3554-4F49-9B4F-CE296CB9F96D}" type="presParOf" srcId="{CB4E605F-F65F-4D3B-9FFD-39FF5EB17B12}" destId="{F7175BCA-5B6D-4D92-AF16-1AABDF075DE4}" srcOrd="3" destOrd="0" presId="urn:microsoft.com/office/officeart/2005/8/layout/vList5"/>
    <dgm:cxn modelId="{75945A4E-4CE7-4C07-ADF5-554C9FFDF5E3}" type="presParOf" srcId="{CB4E605F-F65F-4D3B-9FFD-39FF5EB17B12}" destId="{A99FC0B2-E3F7-4B27-AF4C-CD2F7FD985CA}" srcOrd="4" destOrd="0" presId="urn:microsoft.com/office/officeart/2005/8/layout/vList5"/>
    <dgm:cxn modelId="{DB8AE332-C44F-4620-8D0E-981FDBE4731B}" type="presParOf" srcId="{A99FC0B2-E3F7-4B27-AF4C-CD2F7FD985CA}" destId="{9F4B1751-77CF-4B5B-965F-E8C448F7393A}" srcOrd="0" destOrd="0" presId="urn:microsoft.com/office/officeart/2005/8/layout/vList5"/>
    <dgm:cxn modelId="{A5C86B24-F2B6-4129-A5AF-9B72C6A6BAFC}" type="presParOf" srcId="{A99FC0B2-E3F7-4B27-AF4C-CD2F7FD985CA}" destId="{7C05E63A-F736-4F60-B567-65A42ADDF8EF}" srcOrd="1" destOrd="0" presId="urn:microsoft.com/office/officeart/2005/8/layout/vList5"/>
    <dgm:cxn modelId="{719D19FF-4AC7-4890-A980-4D5C9DEC5C4C}" type="presParOf" srcId="{CB4E605F-F65F-4D3B-9FFD-39FF5EB17B12}" destId="{7802132D-D06E-4E7F-A5C8-66FA35235735}" srcOrd="5" destOrd="0" presId="urn:microsoft.com/office/officeart/2005/8/layout/vList5"/>
    <dgm:cxn modelId="{E5621693-9A61-4542-82C0-AD4E943F5408}" type="presParOf" srcId="{CB4E605F-F65F-4D3B-9FFD-39FF5EB17B12}" destId="{A688BEB3-269B-4078-BD1A-E129FFF0C726}" srcOrd="6" destOrd="0" presId="urn:microsoft.com/office/officeart/2005/8/layout/vList5"/>
    <dgm:cxn modelId="{7E2D56A1-F2EE-4B11-BFB7-65A65698B946}" type="presParOf" srcId="{A688BEB3-269B-4078-BD1A-E129FFF0C726}" destId="{A695E1CC-4826-4495-B921-ED556F00B40F}" srcOrd="0" destOrd="0" presId="urn:microsoft.com/office/officeart/2005/8/layout/vList5"/>
    <dgm:cxn modelId="{4BD79A34-A279-4B84-BEF5-1F9E3FEC0B1E}" type="presParOf" srcId="{A688BEB3-269B-4078-BD1A-E129FFF0C726}" destId="{05B78154-7F29-4D0D-8026-306C65773C15}" srcOrd="1" destOrd="0" presId="urn:microsoft.com/office/officeart/2005/8/layout/vList5"/>
    <dgm:cxn modelId="{5A267C04-AFCC-4ADE-B652-36EF2D52820B}" type="presParOf" srcId="{CB4E605F-F65F-4D3B-9FFD-39FF5EB17B12}" destId="{B485131A-56F5-4C68-984E-77D7AF6A7BC1}" srcOrd="7" destOrd="0" presId="urn:microsoft.com/office/officeart/2005/8/layout/vList5"/>
    <dgm:cxn modelId="{14BD7207-3EB7-4FE0-8793-A4809F5A6BBA}" type="presParOf" srcId="{CB4E605F-F65F-4D3B-9FFD-39FF5EB17B12}" destId="{75CC1AC0-72DF-432C-BDB4-0FF9A4BB68D6}" srcOrd="8" destOrd="0" presId="urn:microsoft.com/office/officeart/2005/8/layout/vList5"/>
    <dgm:cxn modelId="{0A37A712-B9C6-4CD9-B048-9F47A50C5A3A}" type="presParOf" srcId="{75CC1AC0-72DF-432C-BDB4-0FF9A4BB68D6}" destId="{E8B8A9AE-05A6-46BB-B15B-5EFBB8AF3E53}" srcOrd="0" destOrd="0" presId="urn:microsoft.com/office/officeart/2005/8/layout/vList5"/>
    <dgm:cxn modelId="{6914C3CD-F189-41BD-817E-7D013F36DF92}" type="presParOf" srcId="{75CC1AC0-72DF-432C-BDB4-0FF9A4BB68D6}" destId="{5C93D71D-C9FE-4E22-B9AD-8F9E29F8C34D}" srcOrd="1" destOrd="0" presId="urn:microsoft.com/office/officeart/2005/8/layout/vList5"/>
    <dgm:cxn modelId="{7D4625FD-AE44-409E-9B9C-A49EB83337AC}" type="presParOf" srcId="{CB4E605F-F65F-4D3B-9FFD-39FF5EB17B12}" destId="{35C768D8-0986-4217-BF37-D413D24F61FF}" srcOrd="9" destOrd="0" presId="urn:microsoft.com/office/officeart/2005/8/layout/vList5"/>
    <dgm:cxn modelId="{18E3E2C0-3C82-46D2-92A1-97CF22F8F521}" type="presParOf" srcId="{CB4E605F-F65F-4D3B-9FFD-39FF5EB17B12}" destId="{A6DAC713-1ABB-4994-A626-BFF3965C3286}" srcOrd="10" destOrd="0" presId="urn:microsoft.com/office/officeart/2005/8/layout/vList5"/>
    <dgm:cxn modelId="{FB43EF04-A273-44AA-8D5E-3945B43655A8}" type="presParOf" srcId="{A6DAC713-1ABB-4994-A626-BFF3965C3286}" destId="{EEA54711-AA2D-45B6-8E78-6A7995285A99}" srcOrd="0" destOrd="0" presId="urn:microsoft.com/office/officeart/2005/8/layout/vList5"/>
    <dgm:cxn modelId="{81A79AD1-3C4F-4E29-9F12-B1DC17E84590}" type="presParOf" srcId="{A6DAC713-1ABB-4994-A626-BFF3965C3286}" destId="{52D84EB2-573E-46E6-BF2E-AEFBAEBA81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2577-466D-4517-9BDC-3BC386E18D44}">
      <dsp:nvSpPr>
        <dsp:cNvPr id="0" name=""/>
        <dsp:cNvSpPr/>
      </dsp:nvSpPr>
      <dsp:spPr>
        <a:xfrm rot="5400000">
          <a:off x="5266049" y="-2317057"/>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What are you measuring? </a:t>
          </a:r>
        </a:p>
      </dsp:txBody>
      <dsp:txXfrm rot="-5400000">
        <a:off x="2896724" y="72335"/>
        <a:ext cx="5129665" cy="370947"/>
      </dsp:txXfrm>
    </dsp:sp>
    <dsp:sp modelId="{0EF76570-0C82-448F-A0E5-9777994E52A5}">
      <dsp:nvSpPr>
        <dsp:cNvPr id="0" name=""/>
        <dsp:cNvSpPr/>
      </dsp:nvSpPr>
      <dsp:spPr>
        <a:xfrm>
          <a:off x="0" y="882"/>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1. Identify baseline metric for EBP</a:t>
          </a:r>
        </a:p>
      </dsp:txBody>
      <dsp:txXfrm>
        <a:off x="25084" y="25966"/>
        <a:ext cx="2846556" cy="463684"/>
      </dsp:txXfrm>
    </dsp:sp>
    <dsp:sp modelId="{B468C974-764B-470E-8C50-C520191AD571}">
      <dsp:nvSpPr>
        <dsp:cNvPr id="0" name=""/>
        <dsp:cNvSpPr/>
      </dsp:nvSpPr>
      <dsp:spPr>
        <a:xfrm rot="5400000">
          <a:off x="5266049" y="-1777512"/>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How much is this issue costing your organization when it occurs?</a:t>
          </a:r>
        </a:p>
      </dsp:txBody>
      <dsp:txXfrm rot="-5400000">
        <a:off x="2896724" y="611880"/>
        <a:ext cx="5129665" cy="370947"/>
      </dsp:txXfrm>
    </dsp:sp>
    <dsp:sp modelId="{0E041B22-1E3F-4AC8-AE2A-CC95E1401899}">
      <dsp:nvSpPr>
        <dsp:cNvPr id="0" name=""/>
        <dsp:cNvSpPr/>
      </dsp:nvSpPr>
      <dsp:spPr>
        <a:xfrm>
          <a:off x="0" y="558818"/>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2</a:t>
          </a:r>
          <a:r>
            <a:rPr lang="en-US" sz="1200" b="0" kern="1200"/>
            <a:t>. </a:t>
          </a:r>
          <a:r>
            <a:rPr lang="en-US" sz="1200" b="1" kern="1200"/>
            <a:t>Calculate the cost of the metric </a:t>
          </a:r>
        </a:p>
      </dsp:txBody>
      <dsp:txXfrm>
        <a:off x="25084" y="583902"/>
        <a:ext cx="2846556" cy="463684"/>
      </dsp:txXfrm>
    </dsp:sp>
    <dsp:sp modelId="{7C05E63A-F736-4F60-B567-65A42ADDF8EF}">
      <dsp:nvSpPr>
        <dsp:cNvPr id="0" name=""/>
        <dsp:cNvSpPr/>
      </dsp:nvSpPr>
      <dsp:spPr>
        <a:xfrm rot="5400000">
          <a:off x="5266049" y="-1237967"/>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If we implement something new, how much will it cost? </a:t>
          </a:r>
          <a:r>
            <a:rPr lang="en-US" sz="1200" b="0" i="0" kern="1200">
              <a:solidFill>
                <a:schemeClr val="tx2"/>
              </a:solidFill>
            </a:rPr>
            <a:t>(new materials, educational costs, personnel costs)</a:t>
          </a:r>
        </a:p>
      </dsp:txBody>
      <dsp:txXfrm rot="-5400000">
        <a:off x="2896724" y="1151425"/>
        <a:ext cx="5129665" cy="370947"/>
      </dsp:txXfrm>
    </dsp:sp>
    <dsp:sp modelId="{9F4B1751-77CF-4B5B-965F-E8C448F7393A}">
      <dsp:nvSpPr>
        <dsp:cNvPr id="0" name=""/>
        <dsp:cNvSpPr/>
      </dsp:nvSpPr>
      <dsp:spPr>
        <a:xfrm>
          <a:off x="0" y="1079972"/>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3. Identify the cost associated with practice change</a:t>
          </a:r>
          <a:endParaRPr lang="en-US" sz="1200" kern="1200"/>
        </a:p>
      </dsp:txBody>
      <dsp:txXfrm>
        <a:off x="25084" y="1105056"/>
        <a:ext cx="2846556" cy="463684"/>
      </dsp:txXfrm>
    </dsp:sp>
    <dsp:sp modelId="{05B78154-7F29-4D0D-8026-306C65773C15}">
      <dsp:nvSpPr>
        <dsp:cNvPr id="0" name=""/>
        <dsp:cNvSpPr/>
      </dsp:nvSpPr>
      <dsp:spPr>
        <a:xfrm rot="5400000">
          <a:off x="5266049" y="-698422"/>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Collect for 3 months post implementation </a:t>
          </a:r>
        </a:p>
      </dsp:txBody>
      <dsp:txXfrm rot="-5400000">
        <a:off x="2896724" y="1690970"/>
        <a:ext cx="5129665" cy="370947"/>
      </dsp:txXfrm>
    </dsp:sp>
    <dsp:sp modelId="{A695E1CC-4826-4495-B921-ED556F00B40F}">
      <dsp:nvSpPr>
        <dsp:cNvPr id="0" name=""/>
        <dsp:cNvSpPr/>
      </dsp:nvSpPr>
      <dsp:spPr>
        <a:xfrm>
          <a:off x="0" y="1619517"/>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4. Collect metric data post intervention</a:t>
          </a:r>
          <a:endParaRPr lang="en-US" sz="1200" kern="1200"/>
        </a:p>
      </dsp:txBody>
      <dsp:txXfrm>
        <a:off x="25084" y="1644601"/>
        <a:ext cx="2846556" cy="463684"/>
      </dsp:txXfrm>
    </dsp:sp>
    <dsp:sp modelId="{5C93D71D-C9FE-4E22-B9AD-8F9E29F8C34D}">
      <dsp:nvSpPr>
        <dsp:cNvPr id="0" name=""/>
        <dsp:cNvSpPr/>
      </dsp:nvSpPr>
      <dsp:spPr>
        <a:xfrm rot="5400000">
          <a:off x="5266049" y="-158877"/>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Did the intervention improve outcomes?</a:t>
          </a:r>
        </a:p>
      </dsp:txBody>
      <dsp:txXfrm rot="-5400000">
        <a:off x="2896724" y="2230515"/>
        <a:ext cx="5129665" cy="370947"/>
      </dsp:txXfrm>
    </dsp:sp>
    <dsp:sp modelId="{E8B8A9AE-05A6-46BB-B15B-5EFBB8AF3E53}">
      <dsp:nvSpPr>
        <dsp:cNvPr id="0" name=""/>
        <dsp:cNvSpPr/>
      </dsp:nvSpPr>
      <dsp:spPr>
        <a:xfrm>
          <a:off x="0" y="2159062"/>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5. Compare pre- and post- intervention data</a:t>
          </a:r>
          <a:endParaRPr lang="en-US" sz="1200" kern="1200"/>
        </a:p>
      </dsp:txBody>
      <dsp:txXfrm>
        <a:off x="25084" y="2184146"/>
        <a:ext cx="2846556" cy="463684"/>
      </dsp:txXfrm>
    </dsp:sp>
    <dsp:sp modelId="{52D84EB2-573E-46E6-BF2E-AEFBAEBA8147}">
      <dsp:nvSpPr>
        <dsp:cNvPr id="0" name=""/>
        <dsp:cNvSpPr/>
      </dsp:nvSpPr>
      <dsp:spPr>
        <a:xfrm rot="5400000">
          <a:off x="5266049" y="380667"/>
          <a:ext cx="411081" cy="514973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i="0" kern="1200">
              <a:solidFill>
                <a:schemeClr val="tx2"/>
              </a:solidFill>
            </a:rPr>
            <a:t>Cost avoidance – implementation cost</a:t>
          </a:r>
        </a:p>
      </dsp:txBody>
      <dsp:txXfrm rot="-5400000">
        <a:off x="2896724" y="2770060"/>
        <a:ext cx="5129665" cy="370947"/>
      </dsp:txXfrm>
    </dsp:sp>
    <dsp:sp modelId="{EEA54711-AA2D-45B6-8E78-6A7995285A99}">
      <dsp:nvSpPr>
        <dsp:cNvPr id="0" name=""/>
        <dsp:cNvSpPr/>
      </dsp:nvSpPr>
      <dsp:spPr>
        <a:xfrm>
          <a:off x="0" y="2698607"/>
          <a:ext cx="2896724" cy="5138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6. Calculate the cost associated with the difference between the metrics </a:t>
          </a:r>
          <a:endParaRPr lang="en-US" sz="1200" kern="1200"/>
        </a:p>
      </dsp:txBody>
      <dsp:txXfrm>
        <a:off x="25084" y="2723691"/>
        <a:ext cx="2846556" cy="46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2577-466D-4517-9BDC-3BC386E18D44}">
      <dsp:nvSpPr>
        <dsp:cNvPr id="0" name=""/>
        <dsp:cNvSpPr/>
      </dsp:nvSpPr>
      <dsp:spPr>
        <a:xfrm rot="5400000">
          <a:off x="5486690" y="-2414988"/>
          <a:ext cx="426138" cy="5364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a:solidFill>
                <a:schemeClr val="accent4"/>
              </a:solidFill>
            </a:rPr>
            <a:t>28 patients with Severe Sepsis this month</a:t>
          </a:r>
          <a:endParaRPr lang="en-US" sz="1200" kern="1200">
            <a:solidFill>
              <a:schemeClr val="tx2"/>
            </a:solidFill>
          </a:endParaRPr>
        </a:p>
      </dsp:txBody>
      <dsp:txXfrm rot="-5400000">
        <a:off x="3017519" y="74985"/>
        <a:ext cx="5343678" cy="384534"/>
      </dsp:txXfrm>
    </dsp:sp>
    <dsp:sp modelId="{0EF76570-0C82-448F-A0E5-9777994E52A5}">
      <dsp:nvSpPr>
        <dsp:cNvPr id="0" name=""/>
        <dsp:cNvSpPr/>
      </dsp:nvSpPr>
      <dsp:spPr>
        <a:xfrm>
          <a:off x="0" y="914"/>
          <a:ext cx="3017520"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1. Identify baseline metric for EBP</a:t>
          </a:r>
          <a:endParaRPr lang="en-US" sz="1200" kern="1200"/>
        </a:p>
      </dsp:txBody>
      <dsp:txXfrm>
        <a:off x="26003" y="26917"/>
        <a:ext cx="2965514" cy="480666"/>
      </dsp:txXfrm>
    </dsp:sp>
    <dsp:sp modelId="{B468C974-764B-470E-8C50-C520191AD571}">
      <dsp:nvSpPr>
        <dsp:cNvPr id="0" name=""/>
        <dsp:cNvSpPr/>
      </dsp:nvSpPr>
      <dsp:spPr>
        <a:xfrm rot="5400000">
          <a:off x="5486690" y="-1855681"/>
          <a:ext cx="426138" cy="5364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a:solidFill>
                <a:schemeClr val="accent4"/>
              </a:solidFill>
            </a:rPr>
            <a:t>($38,000/patient x 28) = $1.06 million/month</a:t>
          </a:r>
          <a:endParaRPr lang="en-US" sz="1200" kern="1200">
            <a:solidFill>
              <a:schemeClr val="tx2"/>
            </a:solidFill>
          </a:endParaRPr>
        </a:p>
      </dsp:txBody>
      <dsp:txXfrm rot="-5400000">
        <a:off x="3017519" y="634292"/>
        <a:ext cx="5343678" cy="384534"/>
      </dsp:txXfrm>
    </dsp:sp>
    <dsp:sp modelId="{0E041B22-1E3F-4AC8-AE2A-CC95E1401899}">
      <dsp:nvSpPr>
        <dsp:cNvPr id="0" name=""/>
        <dsp:cNvSpPr/>
      </dsp:nvSpPr>
      <dsp:spPr>
        <a:xfrm>
          <a:off x="0" y="560221"/>
          <a:ext cx="3017520"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2. Calculate the cost of the metric </a:t>
          </a:r>
          <a:endParaRPr lang="en-US" sz="1200" kern="1200"/>
        </a:p>
      </dsp:txBody>
      <dsp:txXfrm>
        <a:off x="26003" y="586224"/>
        <a:ext cx="2965514" cy="480666"/>
      </dsp:txXfrm>
    </dsp:sp>
    <dsp:sp modelId="{7C05E63A-F736-4F60-B567-65A42ADDF8EF}">
      <dsp:nvSpPr>
        <dsp:cNvPr id="0" name=""/>
        <dsp:cNvSpPr/>
      </dsp:nvSpPr>
      <dsp:spPr>
        <a:xfrm rot="5400000">
          <a:off x="5489939" y="-1288517"/>
          <a:ext cx="426138" cy="534876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i="0" kern="1200">
              <a:solidFill>
                <a:schemeClr val="accent4"/>
              </a:solidFill>
            </a:rPr>
            <a:t>$1600 implementation cost</a:t>
          </a:r>
        </a:p>
      </dsp:txBody>
      <dsp:txXfrm rot="-5400000">
        <a:off x="3028627" y="1193597"/>
        <a:ext cx="5327961" cy="384534"/>
      </dsp:txXfrm>
    </dsp:sp>
    <dsp:sp modelId="{9F4B1751-77CF-4B5B-965F-E8C448F7393A}">
      <dsp:nvSpPr>
        <dsp:cNvPr id="0" name=""/>
        <dsp:cNvSpPr/>
      </dsp:nvSpPr>
      <dsp:spPr>
        <a:xfrm>
          <a:off x="0" y="1119528"/>
          <a:ext cx="3028627"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3. Identify the cost associated with practice change</a:t>
          </a:r>
          <a:endParaRPr lang="en-US" sz="1200" kern="1200"/>
        </a:p>
      </dsp:txBody>
      <dsp:txXfrm>
        <a:off x="26003" y="1145531"/>
        <a:ext cx="2976621" cy="480666"/>
      </dsp:txXfrm>
    </dsp:sp>
    <dsp:sp modelId="{05B78154-7F29-4D0D-8026-306C65773C15}">
      <dsp:nvSpPr>
        <dsp:cNvPr id="0" name=""/>
        <dsp:cNvSpPr/>
      </dsp:nvSpPr>
      <dsp:spPr>
        <a:xfrm rot="5400000">
          <a:off x="5486690" y="-737068"/>
          <a:ext cx="426138" cy="5364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a:solidFill>
                <a:schemeClr val="accent4"/>
              </a:solidFill>
            </a:rPr>
            <a:t>Post-data showed average of 26 patients/month with severe sepsis </a:t>
          </a:r>
        </a:p>
      </dsp:txBody>
      <dsp:txXfrm rot="-5400000">
        <a:off x="3017519" y="1752905"/>
        <a:ext cx="5343678" cy="384534"/>
      </dsp:txXfrm>
    </dsp:sp>
    <dsp:sp modelId="{A695E1CC-4826-4495-B921-ED556F00B40F}">
      <dsp:nvSpPr>
        <dsp:cNvPr id="0" name=""/>
        <dsp:cNvSpPr/>
      </dsp:nvSpPr>
      <dsp:spPr>
        <a:xfrm>
          <a:off x="0" y="1678834"/>
          <a:ext cx="3017520"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4. Collect metric data post intervention</a:t>
          </a:r>
          <a:endParaRPr lang="en-US" sz="1200" kern="1200"/>
        </a:p>
      </dsp:txBody>
      <dsp:txXfrm>
        <a:off x="26003" y="1704837"/>
        <a:ext cx="2965514" cy="480666"/>
      </dsp:txXfrm>
    </dsp:sp>
    <dsp:sp modelId="{5C93D71D-C9FE-4E22-B9AD-8F9E29F8C34D}">
      <dsp:nvSpPr>
        <dsp:cNvPr id="0" name=""/>
        <dsp:cNvSpPr/>
      </dsp:nvSpPr>
      <dsp:spPr>
        <a:xfrm rot="5400000">
          <a:off x="5486690" y="-177762"/>
          <a:ext cx="426138" cy="5364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a:solidFill>
                <a:schemeClr val="accent4"/>
              </a:solidFill>
            </a:rPr>
            <a:t>($38,000 x 2 = $76,000/ month) x 3 months = $228,000 cost avoidance</a:t>
          </a:r>
        </a:p>
      </dsp:txBody>
      <dsp:txXfrm rot="-5400000">
        <a:off x="3017519" y="2312211"/>
        <a:ext cx="5343678" cy="384534"/>
      </dsp:txXfrm>
    </dsp:sp>
    <dsp:sp modelId="{E8B8A9AE-05A6-46BB-B15B-5EFBB8AF3E53}">
      <dsp:nvSpPr>
        <dsp:cNvPr id="0" name=""/>
        <dsp:cNvSpPr/>
      </dsp:nvSpPr>
      <dsp:spPr>
        <a:xfrm>
          <a:off x="0" y="2238141"/>
          <a:ext cx="3017520"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5. Compare pre and post intervention data</a:t>
          </a:r>
          <a:endParaRPr lang="en-US" sz="1200" kern="1200"/>
        </a:p>
      </dsp:txBody>
      <dsp:txXfrm>
        <a:off x="26003" y="2264144"/>
        <a:ext cx="2965514" cy="480666"/>
      </dsp:txXfrm>
    </dsp:sp>
    <dsp:sp modelId="{52D84EB2-573E-46E6-BF2E-AEFBAEBA8147}">
      <dsp:nvSpPr>
        <dsp:cNvPr id="0" name=""/>
        <dsp:cNvSpPr/>
      </dsp:nvSpPr>
      <dsp:spPr>
        <a:xfrm rot="5400000">
          <a:off x="5486690" y="381544"/>
          <a:ext cx="426138" cy="5364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i="1" kern="1200">
              <a:solidFill>
                <a:schemeClr val="accent4"/>
              </a:solidFill>
            </a:rPr>
            <a:t>$228,000– $1600=  $226,400! </a:t>
          </a:r>
          <a:endParaRPr lang="en-US" sz="1200" b="1" kern="1200">
            <a:solidFill>
              <a:schemeClr val="accent4"/>
            </a:solidFill>
          </a:endParaRPr>
        </a:p>
      </dsp:txBody>
      <dsp:txXfrm rot="-5400000">
        <a:off x="3017519" y="2871517"/>
        <a:ext cx="5343678" cy="384534"/>
      </dsp:txXfrm>
    </dsp:sp>
    <dsp:sp modelId="{EEA54711-AA2D-45B6-8E78-6A7995285A99}">
      <dsp:nvSpPr>
        <dsp:cNvPr id="0" name=""/>
        <dsp:cNvSpPr/>
      </dsp:nvSpPr>
      <dsp:spPr>
        <a:xfrm>
          <a:off x="0" y="2797448"/>
          <a:ext cx="3017520" cy="532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6. Calculate the cost associated with the difference between the metrics </a:t>
          </a:r>
          <a:endParaRPr lang="en-US" sz="1200" kern="1200"/>
        </a:p>
      </dsp:txBody>
      <dsp:txXfrm>
        <a:off x="26003" y="2823451"/>
        <a:ext cx="2965514" cy="4806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44E193-90CE-4199-9AF5-D1E48B033E4E}" type="datetimeFigureOut">
              <a:rPr lang="en-US" smtClean="0"/>
              <a:t>12/16/2022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7BA8C6-4D1A-4633-BC3C-0CF402E0A8E1}" type="slidenum">
              <a:rPr lang="en-US" smtClean="0"/>
              <a:t>‹#›</a:t>
            </a:fld>
            <a:endParaRPr lang="en-US"/>
          </a:p>
        </p:txBody>
      </p:sp>
    </p:spTree>
    <p:extLst>
      <p:ext uri="{BB962C8B-B14F-4D97-AF65-F5344CB8AC3E}">
        <p14:creationId xmlns:p14="http://schemas.microsoft.com/office/powerpoint/2010/main" val="153562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84C45-7CAE-4766-A8F4-0BF330D12C79}" type="datetimeFigureOut">
              <a:rPr lang="en-US" smtClean="0"/>
              <a:t>12/16/2022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92F61-B29F-4722-BDE4-FDE4DC6AC8E8}" type="slidenum">
              <a:rPr lang="en-US" smtClean="0"/>
              <a:t>‹#›</a:t>
            </a:fld>
            <a:endParaRPr lang="en-US"/>
          </a:p>
        </p:txBody>
      </p:sp>
    </p:spTree>
    <p:extLst>
      <p:ext uri="{BB962C8B-B14F-4D97-AF65-F5344CB8AC3E}">
        <p14:creationId xmlns:p14="http://schemas.microsoft.com/office/powerpoint/2010/main" val="186341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42424"/>
                </a:solidFill>
                <a:effectLst/>
                <a:latin typeface="Segoe UI" panose="020B0502040204020203" pitchFamily="34" charset="0"/>
              </a:rPr>
              <a:t>Assumptions</a:t>
            </a:r>
            <a:br>
              <a:rPr lang="en-US"/>
            </a:br>
            <a:r>
              <a:rPr lang="en-US"/>
              <a:t>Undergraduate nursing education is typically the first introduction to the evidence-based practice process. Based on the Essentials of Baccalaureate Nursing from the American Association of Colleges of Nursing, it is recognized that graduates of baccalaureate programs are exposed to curricular content, clinical experiences, and assignments related to using the EBP process (2021). In addition, many programs integrate the quality and safety education for nurses (QSEN) competencies into their curriculum. Evidence-based practice is included in their competencies, defined as “integrating best current evidence with clinical expertise and patient/family preferences and values for delivery of optimal health care”</a:t>
            </a:r>
            <a:r>
              <a:rPr lang="en-US" b="1">
                <a:solidFill>
                  <a:srgbClr val="FF0000"/>
                </a:solidFill>
              </a:rPr>
              <a:t> (QSEN,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foundation of the Vizient/AACN Nurse Residency Program™ is the Essentials of Baccalaureate Nursing, published by the </a:t>
            </a:r>
            <a:r>
              <a:rPr lang="en-US" b="1"/>
              <a:t>American Association of Colleges of Nursing (2021). </a:t>
            </a:r>
            <a:r>
              <a:rPr lang="en-US"/>
              <a:t>In addition, the </a:t>
            </a:r>
            <a:r>
              <a:rPr lang="en-US" b="1"/>
              <a:t>National Academy of Medicine’s (formerly the Institute of Medicine) 2010 </a:t>
            </a:r>
            <a:r>
              <a:rPr lang="en-US"/>
              <a:t>report, The Future of Nursing: Leading Change, Advancing Health, called for 80% of nurses to have a BSN by 2020. To move toward this goal, many of our NRP organizations continue to hire nurses with ADNs and then support them through a BSN bridge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knowing the volume of nursing knowledge students are required to digest and the varied preparation of both ADN and BSN prepared nurses, it is vital to address the assumptions made when writing this chapter. Associate degree nursing (ADN) programs provide varied academic preparation related to EBP and thus require additional support and guidance. Some ADN-prepared nurses may have learned to do a literature search, while others may have participated in a quality improvement project. If you have ADN-prepared nurses, you may consider connecting with your academic partners from local ADN programs to review their EBP and quality improvement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EBP self-assessment for all nurse residents can be very helpful. See the sample EBP Self Assessment Appendix A of the </a:t>
            </a:r>
            <a:r>
              <a:rPr lang="en-US" i="1"/>
              <a:t>Scholarship for Nursing Practice</a:t>
            </a:r>
            <a:r>
              <a:rPr lang="en-US" i="0"/>
              <a:t> Chapter</a:t>
            </a:r>
            <a:r>
              <a:rPr lang="en-US"/>
              <a:t>. Assessment will provide a picture of preparation and allow for evenly supported groups. Other considerations include ensuring a BSN-prepared nurse in every group and providing access to an EBP mentor.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Vizient/AACN Nurse Residency Program™ curriculum builds upon knowledge from undergraduate baccalaureate degree programs. The list below highlights assumptions based on the Essentials of Baccalaureate Nursing and the focus of the NRP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this unit, assume that residents can: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Apply evidence-based standards of practice when providing nursing care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Identify a clinical problem and perform a thorough search of the evidence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Relate the synthesis of the evidence to clinical situations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Collect recommendations and findings and present in academic paper or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American Association of Colleges of Nursing. (2021). The essentials: Core competencies for professional nursing education. AACN Essentials. Retrieved June 15, 2021, from https://www.aacnnursing.org/Portals/42/AcademicNursing/pdf/Essentials-2021.pdf</a:t>
            </a: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Institute of Medicine (US) Committee on the Robert Wood Johnson Foundation Initiative on the Future of Nursing, at the Institute of Medicine. (2011). The Future of Nursing: Leading Change, Advancing Health. National Academies Press (US).</a:t>
            </a: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*Need QSEN (was not in the chapter)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E9D92F61-B29F-4722-BDE4-FDE4DC6AC8E8}" type="slidenum">
              <a:rPr lang="en-US" smtClean="0"/>
              <a:t>2</a:t>
            </a:fld>
            <a:endParaRPr lang="en-US"/>
          </a:p>
        </p:txBody>
      </p:sp>
    </p:spTree>
    <p:extLst>
      <p:ext uri="{BB962C8B-B14F-4D97-AF65-F5344CB8AC3E}">
        <p14:creationId xmlns:p14="http://schemas.microsoft.com/office/powerpoint/2010/main" val="20891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11</a:t>
            </a:fld>
            <a:endParaRPr lang="en-US"/>
          </a:p>
        </p:txBody>
      </p:sp>
    </p:spTree>
    <p:extLst>
      <p:ext uri="{BB962C8B-B14F-4D97-AF65-F5344CB8AC3E}">
        <p14:creationId xmlns:p14="http://schemas.microsoft.com/office/powerpoint/2010/main" val="429488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14</a:t>
            </a:fld>
            <a:endParaRPr lang="en-US"/>
          </a:p>
        </p:txBody>
      </p:sp>
    </p:spTree>
    <p:extLst>
      <p:ext uri="{BB962C8B-B14F-4D97-AF65-F5344CB8AC3E}">
        <p14:creationId xmlns:p14="http://schemas.microsoft.com/office/powerpoint/2010/main" val="126106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Before the seminar, the coordinator should: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Determine if the EBP initiative should be further disseminated, modified, or abandoned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Understand the importance of all results, not only positive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Calculate the ROI for their evidence-based initiative  </a:t>
            </a:r>
            <a:endParaRPr lang="en-US"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3</a:t>
            </a:fld>
            <a:endParaRPr lang="en-US"/>
          </a:p>
        </p:txBody>
      </p:sp>
    </p:spTree>
    <p:extLst>
      <p:ext uri="{BB962C8B-B14F-4D97-AF65-F5344CB8AC3E}">
        <p14:creationId xmlns:p14="http://schemas.microsoft.com/office/powerpoint/2010/main" val="9016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you should have read and appraised your articles and determined a recommendation for a new intervention, practice change, education or process improvement you would like to apply to your clinical practice. Implementing change can be challenging, even for experienced leaders, so it is vital to spend time planning the rollout of this change and engaging stakeholders. You can do this by using the nursing process: Assessment, Planning, Intervention and Evaluation. </a:t>
            </a:r>
          </a:p>
          <a:p>
            <a:endParaRPr lang="en-US"/>
          </a:p>
          <a:p>
            <a:endParaRPr lang="en-US"/>
          </a:p>
          <a:p>
            <a:r>
              <a:rPr lang="en-US" b="1"/>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4</a:t>
            </a:fld>
            <a:endParaRPr lang="en-US"/>
          </a:p>
        </p:txBody>
      </p:sp>
    </p:spTree>
    <p:extLst>
      <p:ext uri="{BB962C8B-B14F-4D97-AF65-F5344CB8AC3E}">
        <p14:creationId xmlns:p14="http://schemas.microsoft.com/office/powerpoint/2010/main" val="118438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mentioned, the ability to prove a need with data is compelling. More so, the ability to demonstrate cost savings is paramount. If a change needs to occur in an organization, the return on investment needs to be calculated and presented. For evidence-based practice, measuring the return on investment can be done in six steps: </a:t>
            </a:r>
          </a:p>
          <a:p>
            <a:endParaRPr lang="en-US"/>
          </a:p>
          <a:p>
            <a:pPr marL="171450" indent="-171450">
              <a:buFont typeface="Arial"/>
              <a:buChar char="•"/>
            </a:pPr>
            <a:r>
              <a:rPr lang="en-US" b="1"/>
              <a:t>Identify the baseline metric for evidence-based practice </a:t>
            </a:r>
            <a:endParaRPr lang="en-US" b="1">
              <a:cs typeface="Calibri"/>
            </a:endParaRPr>
          </a:p>
          <a:p>
            <a:pPr lvl="1" indent="-171450">
              <a:buFont typeface="Courier New"/>
              <a:buChar char="o"/>
            </a:pPr>
            <a:r>
              <a:rPr lang="en-US" b="1"/>
              <a:t>What are you measuring? (e.g., CLABSIs) II. </a:t>
            </a:r>
            <a:endParaRPr lang="en-US" b="1">
              <a:cs typeface="Calibri"/>
            </a:endParaRPr>
          </a:p>
          <a:p>
            <a:pPr marL="171450" indent="-171450">
              <a:buFont typeface="Arial"/>
              <a:buChar char="•"/>
            </a:pPr>
            <a:r>
              <a:rPr lang="en-US" b="1"/>
              <a:t>Calculate the cost of the metric </a:t>
            </a:r>
            <a:endParaRPr lang="en-US" b="1">
              <a:cs typeface="Calibri"/>
            </a:endParaRPr>
          </a:p>
          <a:p>
            <a:pPr lvl="1" indent="-171450">
              <a:buFont typeface="Courier New"/>
              <a:buChar char="o"/>
            </a:pPr>
            <a:r>
              <a:rPr lang="en-US" b="1"/>
              <a:t>How much is this issue costing your organization when it occurs? (e.g., cost of 1 CLABSI) </a:t>
            </a:r>
            <a:endParaRPr lang="en-US" b="1">
              <a:cs typeface="Calibri"/>
            </a:endParaRPr>
          </a:p>
          <a:p>
            <a:pPr marL="171450" indent="-171450">
              <a:buFont typeface="Arial"/>
              <a:buChar char="•"/>
            </a:pPr>
            <a:r>
              <a:rPr lang="en-US" b="1"/>
              <a:t>Identify the cost associated with the practice change (new materials, educational costs, personnel costs)</a:t>
            </a:r>
            <a:endParaRPr lang="en-US" b="1">
              <a:cs typeface="Calibri"/>
            </a:endParaRPr>
          </a:p>
          <a:p>
            <a:pPr lvl="1" indent="-171450">
              <a:buFont typeface="Courier New"/>
              <a:buChar char="o"/>
            </a:pPr>
            <a:r>
              <a:rPr lang="en-US" b="1"/>
              <a:t>If we implement something new, how much will it cost? </a:t>
            </a:r>
            <a:endParaRPr lang="en-US" b="1">
              <a:cs typeface="Calibri"/>
            </a:endParaRPr>
          </a:p>
          <a:p>
            <a:pPr marL="171450" indent="-171450">
              <a:buFont typeface="Arial"/>
              <a:buChar char="•"/>
            </a:pPr>
            <a:r>
              <a:rPr lang="en-US" b="1"/>
              <a:t>Collect data post-intervention </a:t>
            </a:r>
            <a:endParaRPr lang="en-US" b="1">
              <a:cs typeface="Calibri"/>
            </a:endParaRPr>
          </a:p>
          <a:p>
            <a:pPr lvl="1" indent="-171450">
              <a:buFont typeface="Courier New"/>
              <a:buChar char="o"/>
            </a:pPr>
            <a:r>
              <a:rPr lang="en-US" b="1"/>
              <a:t>Collect data for three months post-intervention </a:t>
            </a:r>
            <a:endParaRPr lang="en-US" b="1">
              <a:cs typeface="Calibri"/>
            </a:endParaRPr>
          </a:p>
          <a:p>
            <a:pPr marL="171450" indent="-171450">
              <a:buFont typeface="Arial"/>
              <a:buChar char="•"/>
            </a:pPr>
            <a:r>
              <a:rPr lang="en-US" b="1"/>
              <a:t>Compare pre-and post-intervention data</a:t>
            </a:r>
            <a:endParaRPr lang="en-US" b="1">
              <a:cs typeface="Calibri"/>
            </a:endParaRPr>
          </a:p>
          <a:p>
            <a:pPr lvl="1" indent="-171450">
              <a:buFont typeface="Courier New"/>
              <a:buChar char="o"/>
            </a:pPr>
            <a:r>
              <a:rPr lang="en-US" b="1"/>
              <a:t>Did the intervention improve outcomes? </a:t>
            </a:r>
            <a:endParaRPr lang="en-US" b="1">
              <a:cs typeface="Calibri"/>
            </a:endParaRPr>
          </a:p>
          <a:p>
            <a:pPr marL="171450" indent="-171450">
              <a:buFont typeface="Arial"/>
              <a:buChar char="•"/>
            </a:pPr>
            <a:r>
              <a:rPr lang="en-US" b="1"/>
              <a:t>Calculate the cost associated with the difference between the metrics</a:t>
            </a:r>
            <a:endParaRPr lang="en-US" b="1">
              <a:cs typeface="Calibri"/>
            </a:endParaRPr>
          </a:p>
          <a:p>
            <a:pPr lvl="1" indent="-171450">
              <a:buFont typeface="Courier New"/>
              <a:buChar char="o"/>
            </a:pPr>
            <a:r>
              <a:rPr lang="en-US" b="1"/>
              <a:t>Cost avoidance- implementation cost = ROI (adapted from Sadler, Joseph, Keller, &amp; </a:t>
            </a:r>
            <a:r>
              <a:rPr lang="en-US" b="1" err="1"/>
              <a:t>Rostenberg</a:t>
            </a:r>
            <a:r>
              <a:rPr lang="en-US" b="1"/>
              <a:t>, 2009) </a:t>
            </a:r>
            <a:endParaRPr lang="en-US" b="1">
              <a:cs typeface="Calibri"/>
            </a:endParaRPr>
          </a:p>
          <a:p>
            <a:endParaRPr lang="en-US"/>
          </a:p>
          <a:p>
            <a:r>
              <a:rPr lang="en-US" b="1"/>
              <a:t>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696969"/>
                </a:solidFill>
                <a:effectLst/>
                <a:latin typeface="Arial" panose="020B0604020202020204" pitchFamily="34" charset="0"/>
                <a:ea typeface="Calibri" panose="020F0502020204030204" pitchFamily="34" charset="0"/>
              </a:rPr>
              <a:t>Sadler, B., Joseph, A., Keller, A., &amp; </a:t>
            </a:r>
            <a:r>
              <a:rPr lang="en-US" sz="1800" err="1">
                <a:solidFill>
                  <a:srgbClr val="696969"/>
                </a:solidFill>
                <a:effectLst/>
                <a:latin typeface="Arial" panose="020B0604020202020204" pitchFamily="34" charset="0"/>
                <a:ea typeface="Calibri" panose="020F0502020204030204" pitchFamily="34" charset="0"/>
              </a:rPr>
              <a:t>Rostenberg</a:t>
            </a:r>
            <a:r>
              <a:rPr lang="en-US" sz="1800">
                <a:solidFill>
                  <a:srgbClr val="696969"/>
                </a:solidFill>
                <a:effectLst/>
                <a:latin typeface="Arial" panose="020B0604020202020204" pitchFamily="34" charset="0"/>
                <a:ea typeface="Calibri" panose="020F0502020204030204" pitchFamily="34" charset="0"/>
              </a:rPr>
              <a:t>, B. (2009). Using evidence</a:t>
            </a:r>
            <a:r>
              <a:rPr lang="en-US" sz="1800">
                <a:solidFill>
                  <a:srgbClr val="696969"/>
                </a:solidFill>
                <a:effectLst/>
                <a:latin typeface="Cambria Math" panose="02040503050406030204" pitchFamily="18" charset="0"/>
                <a:ea typeface="Calibri" panose="020F0502020204030204" pitchFamily="34" charset="0"/>
                <a:cs typeface="Cambria Math" panose="02040503050406030204" pitchFamily="18" charset="0"/>
              </a:rPr>
              <a:t>‐</a:t>
            </a:r>
            <a:r>
              <a:rPr lang="en-US" sz="1800">
                <a:solidFill>
                  <a:srgbClr val="696969"/>
                </a:solidFill>
                <a:effectLst/>
                <a:latin typeface="Arial" panose="020B0604020202020204" pitchFamily="34" charset="0"/>
                <a:ea typeface="Calibri" panose="020F0502020204030204" pitchFamily="34" charset="0"/>
              </a:rPr>
              <a:t>based environmental design to enhance safety and quality. </a:t>
            </a:r>
            <a:r>
              <a:rPr lang="en-US" sz="1800" i="1">
                <a:solidFill>
                  <a:srgbClr val="696969"/>
                </a:solidFill>
                <a:effectLst/>
                <a:latin typeface="Arial" panose="020B0604020202020204" pitchFamily="34" charset="0"/>
                <a:ea typeface="Calibri" panose="020F0502020204030204" pitchFamily="34" charset="0"/>
              </a:rPr>
              <a:t>IHI Innovation Series White Paper.</a:t>
            </a:r>
            <a:r>
              <a:rPr lang="en-US" sz="1800">
                <a:solidFill>
                  <a:srgbClr val="696969"/>
                </a:solidFill>
                <a:effectLst/>
                <a:latin typeface="Arial" panose="020B0604020202020204" pitchFamily="34" charset="0"/>
                <a:ea typeface="Calibri" panose="020F0502020204030204" pitchFamily="34" charset="0"/>
              </a:rPr>
              <a:t>  Institute for Healthcare Improvement.</a:t>
            </a: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endParaRPr lang="en-US" b="0" i="0">
              <a:cs typeface="Calibri"/>
            </a:endParaRP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5</a:t>
            </a:fld>
            <a:endParaRPr lang="en-US"/>
          </a:p>
        </p:txBody>
      </p:sp>
    </p:spTree>
    <p:extLst>
      <p:ext uri="{BB962C8B-B14F-4D97-AF65-F5344CB8AC3E}">
        <p14:creationId xmlns:p14="http://schemas.microsoft.com/office/powerpoint/2010/main" val="178195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Evidence-based Sepsis Screening Tool </a:t>
            </a:r>
          </a:p>
          <a:p>
            <a:r>
              <a:rPr lang="en-US" b="1" dirty="0"/>
              <a:t>1. Identify baseline metric for EBP: </a:t>
            </a:r>
            <a:endParaRPr lang="en-US" dirty="0"/>
          </a:p>
          <a:p>
            <a:pPr marL="171450" indent="-171450">
              <a:buFont typeface="Arial"/>
              <a:buChar char="•"/>
            </a:pPr>
            <a:r>
              <a:rPr lang="en-US" b="1" dirty="0"/>
              <a:t>28 patients with severe sepsis this month II.</a:t>
            </a:r>
            <a:endParaRPr lang="en-US" dirty="0">
              <a:cs typeface="Calibri"/>
            </a:endParaRPr>
          </a:p>
          <a:p>
            <a:r>
              <a:rPr lang="en-US" b="1" dirty="0"/>
              <a:t>2. Calculate the cost of the metric:</a:t>
            </a:r>
            <a:endParaRPr lang="en-US" dirty="0"/>
          </a:p>
          <a:p>
            <a:pPr marL="171450" indent="-171450">
              <a:buFont typeface="Arial"/>
              <a:buChar char="•"/>
            </a:pPr>
            <a:r>
              <a:rPr lang="en-US" b="1" dirty="0"/>
              <a:t>$38,000/patient ($38,000 x 28 = $1.06 million/month) </a:t>
            </a:r>
            <a:endParaRPr lang="en-US" dirty="0">
              <a:cs typeface="Calibri"/>
            </a:endParaRPr>
          </a:p>
          <a:p>
            <a:r>
              <a:rPr lang="en-US" b="1" dirty="0"/>
              <a:t>3. The cost associated with practice change:  </a:t>
            </a:r>
            <a:r>
              <a:rPr lang="en-US" dirty="0"/>
              <a:t>(example on next slide)</a:t>
            </a:r>
            <a:endParaRPr lang="en-US" dirty="0">
              <a:cs typeface="Calibri"/>
            </a:endParaRPr>
          </a:p>
          <a:p>
            <a:pPr indent="-228600">
              <a:buFont typeface="Arial"/>
              <a:buChar char="•"/>
            </a:pPr>
            <a:r>
              <a:rPr lang="en-US" dirty="0"/>
              <a:t>A group of 13 residents was given two-hours of additional time to work on this initiative outside of seminar time (13 x $25/</a:t>
            </a:r>
            <a:r>
              <a:rPr lang="en-US" dirty="0" err="1"/>
              <a:t>hr</a:t>
            </a:r>
            <a:r>
              <a:rPr lang="en-US" dirty="0"/>
              <a:t>) x 2hr = $650 </a:t>
            </a:r>
            <a:endParaRPr lang="en-US" dirty="0">
              <a:cs typeface="Calibri"/>
            </a:endParaRPr>
          </a:p>
          <a:p>
            <a:pPr indent="-228600">
              <a:buFont typeface="Arial"/>
              <a:buChar char="•"/>
            </a:pPr>
            <a:r>
              <a:rPr lang="en-US" dirty="0"/>
              <a:t>This change was piloted on two units which required 30-minutes of education presented at four staff meetings. </a:t>
            </a:r>
            <a:endParaRPr lang="en-US" dirty="0">
              <a:cs typeface="Calibri"/>
            </a:endParaRPr>
          </a:p>
          <a:p>
            <a:pPr indent="-228600">
              <a:buFont typeface="Arial"/>
              <a:buChar char="•"/>
            </a:pPr>
            <a:r>
              <a:rPr lang="en-US" dirty="0"/>
              <a:t>Residents also hung flyers on the unit. </a:t>
            </a:r>
            <a:endParaRPr lang="en-US" dirty="0">
              <a:cs typeface="Calibri"/>
            </a:endParaRPr>
          </a:p>
          <a:p>
            <a:pPr indent="-228600">
              <a:buFont typeface="Arial"/>
              <a:buChar char="•"/>
            </a:pPr>
            <a:r>
              <a:rPr lang="en-US" dirty="0"/>
              <a:t>Education time = (13 residents x $25/</a:t>
            </a:r>
            <a:r>
              <a:rPr lang="en-US" dirty="0" err="1"/>
              <a:t>hr</a:t>
            </a:r>
            <a:r>
              <a:rPr lang="en-US" dirty="0"/>
              <a:t>) x 2 hours + Printing of flyers: $100 = $750 </a:t>
            </a:r>
            <a:endParaRPr lang="en-US" dirty="0">
              <a:cs typeface="Calibri"/>
            </a:endParaRPr>
          </a:p>
          <a:p>
            <a:pPr indent="-228600">
              <a:buFont typeface="Arial"/>
              <a:buChar char="•"/>
            </a:pPr>
            <a:r>
              <a:rPr lang="en-US" dirty="0"/>
              <a:t>The nurse residents also created badge cards and worked with IT to create a screen saver reminder. Printing costs: $175 + IT time (0.5 hour @ $50/hour) = $200 </a:t>
            </a:r>
            <a:endParaRPr lang="en-US" b="1" dirty="0">
              <a:cs typeface="Calibri"/>
            </a:endParaRPr>
          </a:p>
          <a:p>
            <a:pPr indent="-228600">
              <a:buFont typeface="Arial"/>
              <a:buChar char="•"/>
            </a:pPr>
            <a:r>
              <a:rPr lang="en-US" b="1" dirty="0"/>
              <a:t>Total implementation cost: $1600 </a:t>
            </a:r>
            <a:endParaRPr lang="en-US" b="1" dirty="0">
              <a:cs typeface="Calibri"/>
            </a:endParaRPr>
          </a:p>
          <a:p>
            <a:r>
              <a:rPr lang="en-US" b="1" dirty="0"/>
              <a:t>4. Collect metric data post-intervention3 was calculated.</a:t>
            </a:r>
            <a:endParaRPr lang="en-US" b="1" dirty="0">
              <a:cs typeface="Calibri"/>
            </a:endParaRPr>
          </a:p>
          <a:p>
            <a:pPr marL="171450" indent="-171450">
              <a:buFont typeface="Arial"/>
              <a:buChar char="•"/>
            </a:pPr>
            <a:r>
              <a:rPr lang="en-US" b="1" dirty="0"/>
              <a:t>The nurse residents implemented this initiative for three months. Post-implementation data showed an average of 26 patients per month with severe sepsis </a:t>
            </a:r>
            <a:endParaRPr lang="en-US" b="1" dirty="0">
              <a:cs typeface="Calibri"/>
            </a:endParaRPr>
          </a:p>
          <a:p>
            <a:r>
              <a:rPr lang="en-US" b="1" dirty="0"/>
              <a:t>5. Compare pre-and post-intervention data </a:t>
            </a:r>
            <a:endParaRPr lang="en-US" b="1" dirty="0">
              <a:cs typeface="Calibri"/>
            </a:endParaRPr>
          </a:p>
          <a:p>
            <a:pPr marL="171450" indent="-171450">
              <a:buFont typeface="Arial"/>
              <a:buChar char="•"/>
            </a:pPr>
            <a:r>
              <a:rPr lang="en-US" b="1" dirty="0"/>
              <a:t>The prevalence of severe sepsis decreased by 2 patients per month </a:t>
            </a:r>
            <a:endParaRPr lang="en-US" b="1" dirty="0">
              <a:cs typeface="Calibri"/>
            </a:endParaRPr>
          </a:p>
          <a:p>
            <a:pPr marL="171450" indent="-171450">
              <a:buFont typeface="Arial"/>
              <a:buChar char="•"/>
            </a:pPr>
            <a:r>
              <a:rPr lang="en-US" b="1" dirty="0"/>
              <a:t>Cost of severe sepsis $38,000 x 2 = $76,000/month x 3 months = $228,000 cost avoidance </a:t>
            </a:r>
            <a:endParaRPr lang="en-US" b="1" dirty="0">
              <a:cs typeface="Calibri"/>
            </a:endParaRPr>
          </a:p>
          <a:p>
            <a:r>
              <a:rPr lang="en-US" b="1" dirty="0"/>
              <a:t>6. Calculate the cost associated with the difference between the metrics</a:t>
            </a:r>
            <a:endParaRPr lang="en-US" b="1" dirty="0">
              <a:cs typeface="Calibri"/>
            </a:endParaRPr>
          </a:p>
          <a:p>
            <a:pPr marL="171450" indent="-171450">
              <a:buFont typeface="Arial"/>
              <a:buChar char="•"/>
            </a:pPr>
            <a:r>
              <a:rPr lang="en-US" b="1" dirty="0"/>
              <a:t>Cost avoidance – implementation cost = ROI 1. $228,000 - $1600 = $226,425</a:t>
            </a:r>
            <a:endParaRPr lang="en-US" b="1" dirty="0">
              <a:cs typeface="Calibri"/>
            </a:endParaRPr>
          </a:p>
          <a:p>
            <a:pPr marL="685800" lvl="1" indent="-228600">
              <a:buAutoNum type="alphaUcPeriod"/>
            </a:pPr>
            <a:endParaRPr lang="en-US" b="1" dirty="0"/>
          </a:p>
          <a:p>
            <a:endParaRPr lang="en-US" dirty="0"/>
          </a:p>
          <a:p>
            <a:r>
              <a:rPr lang="en-US" b="1" dirty="0"/>
              <a:t>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696969"/>
                </a:solidFill>
                <a:effectLst/>
                <a:latin typeface="Arial" panose="020B0604020202020204" pitchFamily="34" charset="0"/>
                <a:ea typeface="Calibri" panose="020F0502020204030204" pitchFamily="34" charset="0"/>
              </a:rPr>
              <a:t>Sadler, B., Joseph, A., Keller, A., &amp; </a:t>
            </a:r>
            <a:r>
              <a:rPr lang="en-US" sz="1800" dirty="0" err="1">
                <a:solidFill>
                  <a:srgbClr val="696969"/>
                </a:solidFill>
                <a:effectLst/>
                <a:latin typeface="Arial" panose="020B0604020202020204" pitchFamily="34" charset="0"/>
                <a:ea typeface="Calibri" panose="020F0502020204030204" pitchFamily="34" charset="0"/>
              </a:rPr>
              <a:t>Rostenberg</a:t>
            </a:r>
            <a:r>
              <a:rPr lang="en-US" sz="1800" dirty="0">
                <a:solidFill>
                  <a:srgbClr val="696969"/>
                </a:solidFill>
                <a:effectLst/>
                <a:latin typeface="Arial" panose="020B0604020202020204" pitchFamily="34" charset="0"/>
                <a:ea typeface="Calibri" panose="020F0502020204030204" pitchFamily="34" charset="0"/>
              </a:rPr>
              <a:t>, B. (2009). Using evidence</a:t>
            </a:r>
            <a:r>
              <a:rPr lang="en-US" sz="1800" dirty="0">
                <a:solidFill>
                  <a:srgbClr val="696969"/>
                </a:solidFill>
                <a:effectLst/>
                <a:latin typeface="Cambria Math" panose="02040503050406030204" pitchFamily="18" charset="0"/>
                <a:ea typeface="Calibri" panose="020F0502020204030204" pitchFamily="34" charset="0"/>
                <a:cs typeface="Cambria Math" panose="02040503050406030204" pitchFamily="18" charset="0"/>
              </a:rPr>
              <a:t>‐</a:t>
            </a:r>
            <a:r>
              <a:rPr lang="en-US" sz="1800" dirty="0">
                <a:solidFill>
                  <a:srgbClr val="696969"/>
                </a:solidFill>
                <a:effectLst/>
                <a:latin typeface="Arial" panose="020B0604020202020204" pitchFamily="34" charset="0"/>
                <a:ea typeface="Calibri" panose="020F0502020204030204" pitchFamily="34" charset="0"/>
              </a:rPr>
              <a:t>based environmental design to enhance safety and quality. </a:t>
            </a:r>
            <a:r>
              <a:rPr lang="en-US" sz="1800" i="1" dirty="0">
                <a:solidFill>
                  <a:srgbClr val="696969"/>
                </a:solidFill>
                <a:effectLst/>
                <a:latin typeface="Arial" panose="020B0604020202020204" pitchFamily="34" charset="0"/>
                <a:ea typeface="Calibri" panose="020F0502020204030204" pitchFamily="34" charset="0"/>
              </a:rPr>
              <a:t>IHI Innovation Series White Paper.</a:t>
            </a:r>
            <a:r>
              <a:rPr lang="en-US" sz="1800" dirty="0">
                <a:solidFill>
                  <a:srgbClr val="696969"/>
                </a:solidFill>
                <a:effectLst/>
                <a:latin typeface="Arial" panose="020B0604020202020204" pitchFamily="34" charset="0"/>
                <a:ea typeface="Calibri" panose="020F0502020204030204" pitchFamily="34" charset="0"/>
              </a:rPr>
              <a:t>  Institute for Healthcare Improvement.</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Vizient Inc. (2021). </a:t>
            </a:r>
            <a:r>
              <a:rPr lang="en-US" b="0" i="1" dirty="0"/>
              <a:t>Scholarship for nursing practice. </a:t>
            </a:r>
            <a:r>
              <a:rPr lang="en-US" b="0" i="0" dirty="0"/>
              <a:t>Retrieved from https://www.vizientinc.com/-/media/documents/sitecorepublishingdocuments/secured/solutions/clinical/scholarshipfornursingpractice.pdf?la=en&amp;hash=2CCE07662FADBBB04B35EE5D3EF9CDDFBF29C95F</a:t>
            </a:r>
            <a:endParaRPr lang="en-US" b="0" i="0" dirty="0">
              <a:cs typeface="Calibri"/>
            </a:endParaRPr>
          </a:p>
          <a:p>
            <a:pPr marL="457200" lvl="1" indent="0">
              <a:buNone/>
            </a:pPr>
            <a:endParaRPr lang="en-US" b="1" dirty="0"/>
          </a:p>
        </p:txBody>
      </p:sp>
      <p:sp>
        <p:nvSpPr>
          <p:cNvPr id="4" name="Slide Number Placeholder 3"/>
          <p:cNvSpPr>
            <a:spLocks noGrp="1"/>
          </p:cNvSpPr>
          <p:nvPr>
            <p:ph type="sldNum" sz="quarter" idx="5"/>
          </p:nvPr>
        </p:nvSpPr>
        <p:spPr/>
        <p:txBody>
          <a:bodyPr/>
          <a:lstStyle/>
          <a:p>
            <a:fld id="{E9D92F61-B29F-4722-BDE4-FDE4DC6AC8E8}" type="slidenum">
              <a:rPr lang="en-US" smtClean="0"/>
              <a:t>6</a:t>
            </a:fld>
            <a:endParaRPr lang="en-US"/>
          </a:p>
        </p:txBody>
      </p:sp>
    </p:spTree>
    <p:extLst>
      <p:ext uri="{BB962C8B-B14F-4D97-AF65-F5344CB8AC3E}">
        <p14:creationId xmlns:p14="http://schemas.microsoft.com/office/powerpoint/2010/main" val="428673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cost associated with practice change:  </a:t>
            </a:r>
            <a:endParaRPr lang="en-US">
              <a:cs typeface="Calibri"/>
            </a:endParaRPr>
          </a:p>
          <a:p>
            <a:pPr marL="171450" indent="-228600">
              <a:buFont typeface="Arial,Sans-Serif"/>
              <a:buChar char="•"/>
            </a:pPr>
            <a:r>
              <a:rPr lang="en-US"/>
              <a:t>A group of 13 residents was given two-hours of additional time to work on this initiative outside of seminar time (13 x $25/</a:t>
            </a:r>
            <a:r>
              <a:rPr lang="en-US" err="1"/>
              <a:t>hr</a:t>
            </a:r>
            <a:r>
              <a:rPr lang="en-US"/>
              <a:t>) x 2hr = $650 </a:t>
            </a:r>
            <a:endParaRPr lang="en-US">
              <a:cs typeface="Calibri"/>
            </a:endParaRPr>
          </a:p>
          <a:p>
            <a:pPr marL="171450" indent="-228600">
              <a:buFont typeface="Arial,Sans-Serif"/>
              <a:buChar char="•"/>
            </a:pPr>
            <a:r>
              <a:rPr lang="en-US"/>
              <a:t>This change was piloted on two units which required 30-minutes of education presented at four staff meetings. </a:t>
            </a:r>
            <a:endParaRPr lang="en-US">
              <a:cs typeface="Calibri"/>
            </a:endParaRPr>
          </a:p>
          <a:p>
            <a:pPr marL="171450" indent="-228600">
              <a:buFont typeface="Arial,Sans-Serif"/>
              <a:buChar char="•"/>
            </a:pPr>
            <a:r>
              <a:rPr lang="en-US"/>
              <a:t>Residents also hung flyers on the unit. </a:t>
            </a:r>
            <a:endParaRPr lang="en-US">
              <a:cs typeface="Calibri"/>
            </a:endParaRPr>
          </a:p>
          <a:p>
            <a:pPr marL="171450" indent="-228600">
              <a:buFont typeface="Arial,Sans-Serif"/>
              <a:buChar char="•"/>
            </a:pPr>
            <a:r>
              <a:rPr lang="en-US"/>
              <a:t>Education time = (13 residents x $25/</a:t>
            </a:r>
            <a:r>
              <a:rPr lang="en-US" err="1"/>
              <a:t>hr</a:t>
            </a:r>
            <a:r>
              <a:rPr lang="en-US"/>
              <a:t>) x 2 hours + Printing of flyers: $100 = $750 </a:t>
            </a:r>
            <a:endParaRPr lang="en-US">
              <a:cs typeface="Calibri"/>
            </a:endParaRPr>
          </a:p>
          <a:p>
            <a:pPr marL="171450" indent="-228600">
              <a:buFont typeface="Arial,Sans-Serif"/>
              <a:buChar char="•"/>
            </a:pPr>
            <a:r>
              <a:rPr lang="en-US"/>
              <a:t>The nurse residents also created badge cards and worked with IT to create a screen saver reminder. Printing costs: $175 + IT time (0.5 hour @ $50/hour) = $200 </a:t>
            </a:r>
            <a:endParaRPr lang="en-US">
              <a:cs typeface="Calibri"/>
            </a:endParaRPr>
          </a:p>
          <a:p>
            <a:pPr marL="171450" indent="-228600">
              <a:buFont typeface="Arial,Sans-Serif"/>
              <a:buChar char="•"/>
            </a:pPr>
            <a:r>
              <a:rPr lang="en-US" b="1"/>
              <a:t>Total implementation cost: $1600 </a:t>
            </a:r>
            <a:endParaRPr lang="en-US"/>
          </a:p>
          <a:p>
            <a:endParaRPr lang="en-US" b="1">
              <a:cs typeface="Calibri"/>
            </a:endParaRPr>
          </a:p>
          <a:p>
            <a:r>
              <a:rPr lang="en-US" b="1"/>
              <a:t>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696969"/>
                </a:solidFill>
                <a:effectLst/>
                <a:latin typeface="Arial" panose="020B0604020202020204" pitchFamily="34" charset="0"/>
                <a:ea typeface="Calibri" panose="020F0502020204030204" pitchFamily="34" charset="0"/>
              </a:rPr>
              <a:t>Sadler, B., Joseph, A., Keller, A., &amp; </a:t>
            </a:r>
            <a:r>
              <a:rPr lang="en-US" sz="1800" err="1">
                <a:solidFill>
                  <a:srgbClr val="696969"/>
                </a:solidFill>
                <a:effectLst/>
                <a:latin typeface="Arial" panose="020B0604020202020204" pitchFamily="34" charset="0"/>
                <a:ea typeface="Calibri" panose="020F0502020204030204" pitchFamily="34" charset="0"/>
              </a:rPr>
              <a:t>Rostenberg</a:t>
            </a:r>
            <a:r>
              <a:rPr lang="en-US" sz="1800">
                <a:solidFill>
                  <a:srgbClr val="696969"/>
                </a:solidFill>
                <a:effectLst/>
                <a:latin typeface="Arial" panose="020B0604020202020204" pitchFamily="34" charset="0"/>
                <a:ea typeface="Calibri" panose="020F0502020204030204" pitchFamily="34" charset="0"/>
              </a:rPr>
              <a:t>, B. (2009). Using evidence</a:t>
            </a:r>
            <a:r>
              <a:rPr lang="en-US" sz="1800">
                <a:solidFill>
                  <a:srgbClr val="696969"/>
                </a:solidFill>
                <a:effectLst/>
                <a:latin typeface="Cambria Math" panose="02040503050406030204" pitchFamily="18" charset="0"/>
                <a:ea typeface="Calibri" panose="020F0502020204030204" pitchFamily="34" charset="0"/>
                <a:cs typeface="Cambria Math" panose="02040503050406030204" pitchFamily="18" charset="0"/>
              </a:rPr>
              <a:t>‐</a:t>
            </a:r>
            <a:r>
              <a:rPr lang="en-US" sz="1800">
                <a:solidFill>
                  <a:srgbClr val="696969"/>
                </a:solidFill>
                <a:effectLst/>
                <a:latin typeface="Arial" panose="020B0604020202020204" pitchFamily="34" charset="0"/>
                <a:ea typeface="Calibri" panose="020F0502020204030204" pitchFamily="34" charset="0"/>
              </a:rPr>
              <a:t>based environmental design to enhance safety and quality. </a:t>
            </a:r>
            <a:r>
              <a:rPr lang="en-US" sz="1800" i="1">
                <a:solidFill>
                  <a:srgbClr val="696969"/>
                </a:solidFill>
                <a:effectLst/>
                <a:latin typeface="Arial" panose="020B0604020202020204" pitchFamily="34" charset="0"/>
                <a:ea typeface="Calibri" panose="020F0502020204030204" pitchFamily="34" charset="0"/>
              </a:rPr>
              <a:t>IHI Innovation Series White Paper.</a:t>
            </a:r>
            <a:r>
              <a:rPr lang="en-US" sz="1800">
                <a:solidFill>
                  <a:srgbClr val="696969"/>
                </a:solidFill>
                <a:effectLst/>
                <a:latin typeface="Arial" panose="020B0604020202020204" pitchFamily="34" charset="0"/>
                <a:ea typeface="Calibri" panose="020F0502020204030204" pitchFamily="34" charset="0"/>
              </a:rPr>
              <a:t>  Institute for Healthcare Improvement.</a:t>
            </a: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endParaRPr lang="en-US" b="0" i="0">
              <a:cs typeface="Calibri"/>
            </a:endParaRP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7</a:t>
            </a:fld>
            <a:endParaRPr lang="en-US"/>
          </a:p>
        </p:txBody>
      </p:sp>
    </p:spTree>
    <p:extLst>
      <p:ext uri="{BB962C8B-B14F-4D97-AF65-F5344CB8AC3E}">
        <p14:creationId xmlns:p14="http://schemas.microsoft.com/office/powerpoint/2010/main" val="350243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Engagement</a:t>
            </a:r>
          </a:p>
          <a:p>
            <a:endParaRPr lang="en-US" b="1"/>
          </a:p>
          <a:p>
            <a:r>
              <a:rPr lang="en-US" b="1"/>
              <a:t>Directions: </a:t>
            </a:r>
            <a:r>
              <a:rPr lang="en-US" b="0"/>
              <a:t>Calculate the ROI for your EBP initiative. </a:t>
            </a:r>
          </a:p>
          <a:p>
            <a:endParaRPr lang="en-US" b="1"/>
          </a:p>
          <a:p>
            <a:r>
              <a:rPr lang="en-US" b="1"/>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8</a:t>
            </a:fld>
            <a:endParaRPr lang="en-US"/>
          </a:p>
        </p:txBody>
      </p:sp>
    </p:spTree>
    <p:extLst>
      <p:ext uri="{BB962C8B-B14F-4D97-AF65-F5344CB8AC3E}">
        <p14:creationId xmlns:p14="http://schemas.microsoft.com/office/powerpoint/2010/main" val="297741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need to look at the outcomes and evaluation plan and determine if the initiative should be expanded and disseminated, if modifications are needed to improve the EBP initiative, or if the initiative should be abandoned.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696969"/>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696969"/>
                </a:solidFill>
                <a:effectLst/>
                <a:latin typeface="Arial" panose="020B0604020202020204" pitchFamily="34" charset="0"/>
                <a:ea typeface="Times New Roman" panose="02020603050405020304" pitchFamily="18" charset="0"/>
              </a:rPr>
              <a:t>Coordinator considerations: </a:t>
            </a:r>
            <a:r>
              <a:rPr lang="en-US" sz="1800" dirty="0">
                <a:solidFill>
                  <a:srgbClr val="696969"/>
                </a:solidFill>
                <a:effectLst/>
                <a:latin typeface="Arial" panose="020B0604020202020204" pitchFamily="34" charset="0"/>
                <a:ea typeface="Times New Roman" panose="02020603050405020304" pitchFamily="18" charset="0"/>
              </a:rPr>
              <a:t>EBP initiatives can also be handed off to subsequent cohorts to continue the work.  </a:t>
            </a:r>
          </a:p>
          <a:p>
            <a:endParaRPr lang="en-US" dirty="0"/>
          </a:p>
          <a:p>
            <a:endParaRPr lang="en-US" dirty="0"/>
          </a:p>
          <a:p>
            <a:r>
              <a:rPr lang="en-US" b="1" dirty="0"/>
              <a:t>EBP initiative outcomes </a:t>
            </a:r>
            <a:endParaRPr lang="en-US" b="1" dirty="0">
              <a:cs typeface="Calibri"/>
            </a:endParaRPr>
          </a:p>
          <a:p>
            <a:pPr marL="171450" indent="-171450">
              <a:buFont typeface="Arial"/>
              <a:buChar char="•"/>
            </a:pPr>
            <a:r>
              <a:rPr lang="en-US" b="1" dirty="0"/>
              <a:t>Do the pre-implementation and post-implementation outcomes differ?</a:t>
            </a:r>
            <a:endParaRPr lang="en-US" b="1" dirty="0">
              <a:cs typeface="Calibri"/>
            </a:endParaRPr>
          </a:p>
          <a:p>
            <a:pPr marL="171450" indent="-171450">
              <a:buFont typeface="Arial"/>
              <a:buChar char="•"/>
            </a:pPr>
            <a:r>
              <a:rPr lang="en-US" b="1" dirty="0"/>
              <a:t>Do the outcomes support the EBP change? </a:t>
            </a:r>
            <a:endParaRPr lang="en-US" b="1" dirty="0">
              <a:cs typeface="Calibri"/>
            </a:endParaRPr>
          </a:p>
          <a:p>
            <a:pPr marL="171450" indent="-171450">
              <a:buFont typeface="Arial"/>
              <a:buChar char="•"/>
            </a:pPr>
            <a:r>
              <a:rPr lang="en-US" b="1" dirty="0"/>
              <a:t>Are they similar to the outcomes found in the literature? </a:t>
            </a:r>
            <a:endParaRPr lang="en-US" b="1" dirty="0">
              <a:cs typeface="Calibri"/>
            </a:endParaRPr>
          </a:p>
          <a:p>
            <a:pPr marL="228600" indent="-228600">
              <a:buAutoNum type="alphaUcPeriod"/>
            </a:pPr>
            <a:endParaRPr lang="en-US" dirty="0"/>
          </a:p>
          <a:p>
            <a:r>
              <a:rPr lang="en-US" b="1" dirty="0"/>
              <a:t>Process outcomes </a:t>
            </a:r>
            <a:endParaRPr lang="en-US" b="1" dirty="0">
              <a:cs typeface="Calibri"/>
            </a:endParaRPr>
          </a:p>
          <a:p>
            <a:pPr marL="171450" indent="-171450">
              <a:buFont typeface="Arial"/>
              <a:buChar char="•"/>
            </a:pPr>
            <a:r>
              <a:rPr lang="en-US" b="1" dirty="0"/>
              <a:t>How many individuals participated in the change? </a:t>
            </a:r>
            <a:endParaRPr lang="en-US" b="1" dirty="0">
              <a:cs typeface="Calibri"/>
            </a:endParaRPr>
          </a:p>
          <a:p>
            <a:pPr marL="171450" indent="-171450">
              <a:buFont typeface="Arial"/>
              <a:buChar char="•"/>
            </a:pPr>
            <a:r>
              <a:rPr lang="en-US" b="1" dirty="0"/>
              <a:t>Was there a high enough participation rate to see a meaningful difference? </a:t>
            </a:r>
            <a:endParaRPr lang="en-US" b="1" dirty="0">
              <a:cs typeface="Calibri"/>
            </a:endParaRPr>
          </a:p>
          <a:p>
            <a:pPr marL="171450" indent="-171450">
              <a:buFont typeface="Arial"/>
              <a:buChar char="•"/>
            </a:pPr>
            <a:r>
              <a:rPr lang="en-US" b="1" dirty="0"/>
              <a:t>What was the feedback from the staff? </a:t>
            </a:r>
            <a:endParaRPr lang="en-US" b="1" dirty="0">
              <a:cs typeface="Calibri"/>
            </a:endParaRPr>
          </a:p>
          <a:p>
            <a:pPr marL="171450" indent="-171450">
              <a:buFont typeface="Arial"/>
              <a:buChar char="•"/>
            </a:pPr>
            <a:r>
              <a:rPr lang="en-US" b="1" dirty="0"/>
              <a:t>Did the initiative flow well with the current workflow? </a:t>
            </a:r>
            <a:endParaRPr lang="en-US" b="1" dirty="0">
              <a:cs typeface="Calibri"/>
            </a:endParaRPr>
          </a:p>
          <a:p>
            <a:pPr marL="171450" indent="-171450">
              <a:buFont typeface="Arial"/>
              <a:buChar char="•"/>
            </a:pPr>
            <a:r>
              <a:rPr lang="en-US" b="1" dirty="0"/>
              <a:t>Did the initiative create an extra time burden </a:t>
            </a:r>
            <a:r>
              <a:rPr lang="en-US" dirty="0"/>
              <a:t>that dissuaded participation in the intervention?</a:t>
            </a:r>
            <a:endParaRPr lang="en-US" dirty="0">
              <a:cs typeface="Calibri"/>
            </a:endParaRPr>
          </a:p>
          <a:p>
            <a:pPr marL="0" indent="0">
              <a:buNone/>
            </a:pPr>
            <a:endParaRPr lang="en-US" dirty="0"/>
          </a:p>
          <a:p>
            <a:r>
              <a:rPr lang="en-US" dirty="0"/>
              <a:t>After the residents consider the above questions and their outcome data, they should choose between: </a:t>
            </a:r>
            <a:endParaRPr lang="en-US" dirty="0">
              <a:cs typeface="Calibri"/>
            </a:endParaRPr>
          </a:p>
          <a:p>
            <a:pPr marL="171450" indent="-171450">
              <a:buFont typeface="Arial"/>
              <a:buChar char="•"/>
            </a:pPr>
            <a:r>
              <a:rPr lang="en-US" b="1" dirty="0"/>
              <a:t>Disseminate </a:t>
            </a:r>
            <a:r>
              <a:rPr lang="en-US" dirty="0"/>
              <a:t>further </a:t>
            </a:r>
            <a:endParaRPr lang="en-US" dirty="0">
              <a:cs typeface="Calibri"/>
            </a:endParaRPr>
          </a:p>
          <a:p>
            <a:pPr marL="171450" indent="-171450">
              <a:buFont typeface="Arial"/>
              <a:buChar char="•"/>
            </a:pPr>
            <a:r>
              <a:rPr lang="en-US" b="1" dirty="0"/>
              <a:t>Modify-</a:t>
            </a:r>
            <a:r>
              <a:rPr lang="en-US" dirty="0"/>
              <a:t> Make adjustments and pilot the changes </a:t>
            </a:r>
            <a:endParaRPr lang="en-US" dirty="0">
              <a:cs typeface="Calibri"/>
            </a:endParaRPr>
          </a:p>
          <a:p>
            <a:pPr marL="171450" indent="-171450">
              <a:buFont typeface="Arial"/>
              <a:buChar char="•"/>
            </a:pPr>
            <a:r>
              <a:rPr lang="en-US" b="1" dirty="0"/>
              <a:t>Abandon</a:t>
            </a:r>
            <a:r>
              <a:rPr lang="en-US" dirty="0"/>
              <a:t> the work and identify lessons learned </a:t>
            </a:r>
            <a:endParaRPr lang="en-US" dirty="0">
              <a:cs typeface="Calibri"/>
            </a:endParaRPr>
          </a:p>
          <a:p>
            <a:pPr marL="0" indent="0">
              <a:buNone/>
            </a:pPr>
            <a:endParaRPr lang="en-US" dirty="0"/>
          </a:p>
          <a:p>
            <a:r>
              <a:rPr lang="en-US" b="0" dirty="0"/>
              <a:t>Each of the options is a success, as they all add to the body of nursing knowledge. </a:t>
            </a:r>
          </a:p>
          <a:p>
            <a:r>
              <a:rPr lang="en-US" b="0" dirty="0"/>
              <a:t>Identifying adjustments helps improve potential EBP initiatives that can significantly impact and increase the sustainability of the initiative. </a:t>
            </a:r>
          </a:p>
          <a:p>
            <a:r>
              <a:rPr lang="en-US" b="0" dirty="0"/>
              <a:t>Abandoning the work creates nursing knowledge as it identifies what does not work in a practice setting and often comes with a lesson learned from the initiative. Encourage residents to disseminate their results despite the outcome </a:t>
            </a:r>
          </a:p>
          <a:p>
            <a:pPr marL="0" indent="0">
              <a:buNone/>
            </a:pPr>
            <a:r>
              <a:rPr lang="en-US" b="0" dirty="0"/>
              <a:t>(Cullen et al., 2018).</a:t>
            </a:r>
            <a:endParaRPr lang="en-US" b="0" dirty="0">
              <a:cs typeface="Calibri"/>
            </a:endParaRPr>
          </a:p>
          <a:p>
            <a:pPr marL="228600" indent="-228600">
              <a:buAutoNum type="alphaU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endParaRPr lang="en-US" b="1" dirty="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Cullen, L., Hanrahan, K., Farrington,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DeBerg</a:t>
            </a:r>
            <a:r>
              <a:rPr lang="en-US" sz="1800" dirty="0">
                <a:effectLst/>
                <a:latin typeface="Calibri" panose="020F0502020204030204" pitchFamily="34" charset="0"/>
                <a:ea typeface="Calibri" panose="020F0502020204030204" pitchFamily="34" charset="0"/>
                <a:cs typeface="Times New Roman" panose="02020603050405020304" pitchFamily="18" charset="0"/>
              </a:rPr>
              <a:t>, J., Tucker, S.,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Kleiber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 (2018).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Evidence-based practice in action: Comprehensive strategies, tools, and tips from the University of Iowa Hospitals and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Cinics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Sigma Theta Tau International.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Vizient Inc. (2021). </a:t>
            </a:r>
            <a:r>
              <a:rPr lang="en-US" b="0" i="1" dirty="0"/>
              <a:t>Scholarship for nursing practice. </a:t>
            </a:r>
            <a:r>
              <a:rPr lang="en-US" b="0" i="0" dirty="0"/>
              <a:t>Retrieved from https://www.vizientinc.com/-/media/documents/sitecorepublishingdocuments/secured/solutions/clinical/scholarshipfornursingpractice.pdf?la=en&amp;hash=2CCE07662FADBBB04B35EE5D3EF9CDDFBF29C95F</a:t>
            </a:r>
            <a:endParaRPr lang="en-US" b="0" i="0" dirty="0">
              <a:cs typeface="Calibri"/>
            </a:endParaRPr>
          </a:p>
          <a:p>
            <a:pPr marL="228600" indent="-228600">
              <a:buAutoNum type="alphaUcPeriod"/>
            </a:pPr>
            <a:endParaRPr lang="en-US" dirty="0"/>
          </a:p>
        </p:txBody>
      </p:sp>
      <p:sp>
        <p:nvSpPr>
          <p:cNvPr id="4" name="Slide Number Placeholder 3"/>
          <p:cNvSpPr>
            <a:spLocks noGrp="1"/>
          </p:cNvSpPr>
          <p:nvPr>
            <p:ph type="sldNum" sz="quarter" idx="5"/>
          </p:nvPr>
        </p:nvSpPr>
        <p:spPr/>
        <p:txBody>
          <a:bodyPr/>
          <a:lstStyle/>
          <a:p>
            <a:fld id="{E9D92F61-B29F-4722-BDE4-FDE4DC6AC8E8}" type="slidenum">
              <a:rPr lang="en-US" smtClean="0"/>
              <a:t>9</a:t>
            </a:fld>
            <a:endParaRPr lang="en-US"/>
          </a:p>
        </p:txBody>
      </p:sp>
    </p:spTree>
    <p:extLst>
      <p:ext uri="{BB962C8B-B14F-4D97-AF65-F5344CB8AC3E}">
        <p14:creationId xmlns:p14="http://schemas.microsoft.com/office/powerpoint/2010/main" val="214688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Engagement</a:t>
            </a:r>
          </a:p>
          <a:p>
            <a:endParaRPr lang="en-US" b="1"/>
          </a:p>
          <a:p>
            <a:r>
              <a:rPr lang="en-US" b="1"/>
              <a:t>Directions: </a:t>
            </a:r>
            <a:r>
              <a:rPr lang="en-US" b="0"/>
              <a:t>Groups should review outcomes and evaluation plan to </a:t>
            </a:r>
            <a:r>
              <a:rPr lang="en-US" b="1"/>
              <a:t>determine if EBP initiative should be expanded, disseminated, modified or abandoned. </a:t>
            </a:r>
            <a:r>
              <a:rPr lang="en-US" b="0"/>
              <a:t>Once a decision has been made. Share with group your selection and tell why you chose it.</a:t>
            </a:r>
            <a:r>
              <a:rPr lang="en-US"/>
              <a:t> </a:t>
            </a:r>
            <a:endParaRPr lang="en-US" b="0">
              <a:cs typeface="Calibri"/>
            </a:endParaRPr>
          </a:p>
          <a:p>
            <a:endParaRPr lang="en-US" b="0"/>
          </a:p>
          <a:p>
            <a:r>
              <a:rPr lang="en-US" b="1"/>
              <a:t>Coordinator considerations: </a:t>
            </a:r>
            <a:r>
              <a:rPr lang="en-US"/>
              <a:t> </a:t>
            </a:r>
            <a:r>
              <a:rPr lang="en-US" b="0"/>
              <a:t>For any group that chooses </a:t>
            </a:r>
            <a:r>
              <a:rPr lang="en-US"/>
              <a:t>modify</a:t>
            </a:r>
            <a:r>
              <a:rPr lang="en-US" b="0"/>
              <a:t>, consider placing it on a list for a nurse resident group in a subsequent cohort.</a:t>
            </a:r>
            <a:r>
              <a:rPr lang="en-US"/>
              <a:t> </a:t>
            </a:r>
            <a:endParaRPr lang="en-US" b="1"/>
          </a:p>
          <a:p>
            <a:endParaRPr lang="en-US" b="1"/>
          </a:p>
          <a:p>
            <a:r>
              <a:rPr lang="en-US" b="1"/>
              <a:t>Reference</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Vizient Inc. (2021). </a:t>
            </a:r>
            <a:r>
              <a:rPr lang="en-US" b="0" i="1"/>
              <a:t>Scholarship for nursing practice. </a:t>
            </a:r>
            <a:r>
              <a:rPr lang="en-US" b="0" i="0"/>
              <a:t>Retrieved from https://www.vizientinc.com/-/media/documents/sitecorepublishingdocuments/secured/solutions/clinical/scholarshipfornursingpractice.pdf?la=en&amp;hash=2CCE07662FADBBB04B35EE5D3EF9CDDFBF29C95F</a:t>
            </a:r>
            <a:endParaRPr lang="en-US" b="0" i="0">
              <a:cs typeface="Calibri"/>
            </a:endParaRPr>
          </a:p>
          <a:p>
            <a:endParaRPr lang="en-US"/>
          </a:p>
        </p:txBody>
      </p:sp>
      <p:sp>
        <p:nvSpPr>
          <p:cNvPr id="4" name="Slide Number Placeholder 3"/>
          <p:cNvSpPr>
            <a:spLocks noGrp="1"/>
          </p:cNvSpPr>
          <p:nvPr>
            <p:ph type="sldNum" sz="quarter" idx="5"/>
          </p:nvPr>
        </p:nvSpPr>
        <p:spPr/>
        <p:txBody>
          <a:bodyPr/>
          <a:lstStyle/>
          <a:p>
            <a:fld id="{E9D92F61-B29F-4722-BDE4-FDE4DC6AC8E8}" type="slidenum">
              <a:rPr lang="en-US" smtClean="0"/>
              <a:t>10</a:t>
            </a:fld>
            <a:endParaRPr lang="en-US"/>
          </a:p>
        </p:txBody>
      </p:sp>
    </p:spTree>
    <p:extLst>
      <p:ext uri="{BB962C8B-B14F-4D97-AF65-F5344CB8AC3E}">
        <p14:creationId xmlns:p14="http://schemas.microsoft.com/office/powerpoint/2010/main" val="3410906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9029875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10">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259845439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1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1881462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1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5066" y="1483"/>
            <a:ext cx="8398595"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8548845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1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5066" y="1483"/>
            <a:ext cx="8398595" cy="2829133"/>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25902178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Title slide 1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5067" y="1483"/>
            <a:ext cx="8398592" cy="2829133"/>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106750600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4_Title slide 1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5067" y="1483"/>
            <a:ext cx="8398592" cy="2829132"/>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6834465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7470" y="1280160"/>
            <a:ext cx="8458200" cy="294894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Title 4">
            <a:extLst>
              <a:ext uri="{FF2B5EF4-FFF2-40B4-BE49-F238E27FC236}">
                <a16:creationId xmlns:a16="http://schemas.microsoft.com/office/drawing/2014/main" id="{83469563-2C70-6642-9FFD-119CCB5EE820}"/>
              </a:ext>
            </a:extLst>
          </p:cNvPr>
          <p:cNvSpPr>
            <a:spLocks noGrp="1"/>
          </p:cNvSpPr>
          <p:nvPr>
            <p:ph type="title"/>
          </p:nvPr>
        </p:nvSpPr>
        <p:spPr/>
        <p:txBody>
          <a:bodyPr/>
          <a:lstStyle/>
          <a:p>
            <a:r>
              <a:rPr lang="en-US"/>
              <a:t>Click to edit Master title style</a:t>
            </a:r>
          </a:p>
        </p:txBody>
      </p:sp>
      <p:sp>
        <p:nvSpPr>
          <p:cNvPr id="6" name="Footer Placeholder 6">
            <a:extLst>
              <a:ext uri="{FF2B5EF4-FFF2-40B4-BE49-F238E27FC236}">
                <a16:creationId xmlns:a16="http://schemas.microsoft.com/office/drawing/2014/main" id="{CC56068D-0219-4E05-BC10-56FE35DDD898}"/>
              </a:ext>
            </a:extLst>
          </p:cNvPr>
          <p:cNvSpPr>
            <a:spLocks noGrp="1"/>
          </p:cNvSpPr>
          <p:nvPr>
            <p:ph type="ftr" sz="quarter" idx="10"/>
          </p:nvPr>
        </p:nvSpPr>
        <p:spPr>
          <a:xfrm>
            <a:off x="822960" y="4773168"/>
            <a:ext cx="5157216" cy="137160"/>
          </a:xfrm>
        </p:spPr>
        <p:txBody>
          <a:bodyPr/>
          <a:lstStyle/>
          <a:p>
            <a:r>
              <a:rPr lang="en-US"/>
              <a:t>Vizient Presentation  │  2022  │  Confidential information  © 2022 Vizient, Inc. All rights reserved</a:t>
            </a:r>
          </a:p>
        </p:txBody>
      </p:sp>
      <p:sp>
        <p:nvSpPr>
          <p:cNvPr id="7" name="Slide Number Placeholder 1">
            <a:extLst>
              <a:ext uri="{FF2B5EF4-FFF2-40B4-BE49-F238E27FC236}">
                <a16:creationId xmlns:a16="http://schemas.microsoft.com/office/drawing/2014/main" id="{CF836535-AD5A-4FE9-98A6-137FCC835D39}"/>
              </a:ext>
            </a:extLst>
          </p:cNvPr>
          <p:cNvSpPr>
            <a:spLocks noGrp="1"/>
          </p:cNvSpPr>
          <p:nvPr>
            <p:ph type="sldNum" sz="quarter" idx="11"/>
          </p:nvPr>
        </p:nvSpPr>
        <p:spPr>
          <a:xfrm>
            <a:off x="347472" y="4771478"/>
            <a:ext cx="349624" cy="136328"/>
          </a:xfrm>
        </p:spPr>
        <p:txBody>
          <a:bodyPr/>
          <a:lstStyle/>
          <a:p>
            <a:fld id="{C0D42ABE-EA05-4842-819E-2C916F1CD485}" type="slidenum">
              <a:rPr lang="en-US" smtClean="0"/>
              <a:pPr/>
              <a:t>‹#›</a:t>
            </a:fld>
            <a:endParaRPr lang="en-US"/>
          </a:p>
        </p:txBody>
      </p:sp>
    </p:spTree>
    <p:extLst>
      <p:ext uri="{BB962C8B-B14F-4D97-AF65-F5344CB8AC3E}">
        <p14:creationId xmlns:p14="http://schemas.microsoft.com/office/powerpoint/2010/main" val="313577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6BAE5C8-02C3-7D4E-9282-513966F75270}"/>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C0D12385-B844-F74C-BE05-A3D7E0C7CE9D}"/>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389BFE63-EF0F-494E-AFD6-9FCFDDE7CA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3585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2900" y="1280160"/>
            <a:ext cx="4114800" cy="2942590"/>
          </a:xfrm>
        </p:spPr>
        <p:txBody>
          <a:bodyPr/>
          <a:lstStyle>
            <a:lvl1pPr>
              <a:defRPr sz="1600">
                <a:latin typeface="+mj-lt"/>
              </a:defRPr>
            </a:lvl1pPr>
            <a:lvl2pPr>
              <a:defRPr sz="1400">
                <a:latin typeface="+mj-lt"/>
              </a:defRPr>
            </a:lvl2pPr>
            <a:lvl3pPr marL="228600" indent="-137160">
              <a:defRPr sz="1400">
                <a:latin typeface="+mj-lt"/>
              </a:defRPr>
            </a:lvl3pPr>
            <a:lvl4pPr marL="365760" indent="-137160">
              <a:defRPr sz="1400">
                <a:latin typeface="+mj-lt"/>
              </a:defRPr>
            </a:lvl4pPr>
            <a:lvl5pPr marL="502920" indent="-137160">
              <a:defRPr sz="1400">
                <a:latin typeface="+mj-lt"/>
              </a:defRPr>
            </a:lvl5pPr>
            <a:lvl6pPr>
              <a:defRPr sz="1800"/>
            </a:lvl6pPr>
            <a:lvl7pPr>
              <a:defRPr sz="1800"/>
            </a:lvl7pPr>
            <a:lvl8pPr>
              <a:defRPr sz="1800"/>
            </a:lvl8pPr>
            <a:lvl9pPr>
              <a:defRPr sz="1800"/>
            </a:lvl9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4" name="Content Placeholder 3"/>
          <p:cNvSpPr>
            <a:spLocks noGrp="1"/>
          </p:cNvSpPr>
          <p:nvPr>
            <p:ph sz="half" idx="2" hasCustomPrompt="1"/>
          </p:nvPr>
        </p:nvSpPr>
        <p:spPr>
          <a:xfrm>
            <a:off x="4686300" y="1280160"/>
            <a:ext cx="4116387" cy="2942590"/>
          </a:xfrm>
        </p:spPr>
        <p:txBody>
          <a:bodyPr/>
          <a:lstStyle>
            <a:lvl1pPr>
              <a:defRPr sz="1600">
                <a:latin typeface="+mj-lt"/>
              </a:defRPr>
            </a:lvl1pPr>
            <a:lvl2pPr>
              <a:defRPr sz="1400">
                <a:latin typeface="+mj-lt"/>
              </a:defRPr>
            </a:lvl2pPr>
            <a:lvl3pPr marL="228600" indent="-137160">
              <a:defRPr sz="1400">
                <a:latin typeface="+mj-lt"/>
              </a:defRPr>
            </a:lvl3pPr>
            <a:lvl4pPr marL="365760" indent="-137160">
              <a:defRPr sz="1400">
                <a:latin typeface="+mj-lt"/>
              </a:defRPr>
            </a:lvl4pPr>
            <a:lvl5pPr marL="502920" indent="-137160">
              <a:defRPr sz="1400">
                <a:latin typeface="+mj-lt"/>
              </a:defRPr>
            </a:lvl5pPr>
            <a:lvl6pPr>
              <a:defRPr sz="1800"/>
            </a:lvl6pPr>
            <a:lvl7pPr>
              <a:defRPr sz="1800"/>
            </a:lvl7pPr>
            <a:lvl8pPr>
              <a:defRPr sz="1800"/>
            </a:lvl8pPr>
            <a:lvl9pPr>
              <a:defRPr sz="1800"/>
            </a:lvl9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7" name="Footer Placeholder 6">
            <a:extLst>
              <a:ext uri="{FF2B5EF4-FFF2-40B4-BE49-F238E27FC236}">
                <a16:creationId xmlns:a16="http://schemas.microsoft.com/office/drawing/2014/main" id="{91EA3DB2-73C6-F042-834E-A8AD5A6B66F2}"/>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78645BD3-6508-BC4C-8DC9-02D845CF53A8}"/>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6" name="Title 5">
            <a:extLst>
              <a:ext uri="{FF2B5EF4-FFF2-40B4-BE49-F238E27FC236}">
                <a16:creationId xmlns:a16="http://schemas.microsoft.com/office/drawing/2014/main" id="{31DF1930-4696-D94D-A838-30266C98AE8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141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B1E95B4-BB9D-4F39-9498-69955C47358F}"/>
              </a:ext>
            </a:extLst>
          </p:cNvPr>
          <p:cNvSpPr>
            <a:spLocks noGrp="1"/>
          </p:cNvSpPr>
          <p:nvPr>
            <p:ph sz="quarter" idx="18" hasCustomPrompt="1"/>
          </p:nvPr>
        </p:nvSpPr>
        <p:spPr>
          <a:xfrm>
            <a:off x="6135688" y="1279525"/>
            <a:ext cx="2670175"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9" name="Content Placeholder 8">
            <a:extLst>
              <a:ext uri="{FF2B5EF4-FFF2-40B4-BE49-F238E27FC236}">
                <a16:creationId xmlns:a16="http://schemas.microsoft.com/office/drawing/2014/main" id="{89718DD3-8705-4ED7-9177-937585ED5666}"/>
              </a:ext>
            </a:extLst>
          </p:cNvPr>
          <p:cNvSpPr>
            <a:spLocks noGrp="1"/>
          </p:cNvSpPr>
          <p:nvPr>
            <p:ph sz="quarter" idx="17" hasCustomPrompt="1"/>
          </p:nvPr>
        </p:nvSpPr>
        <p:spPr>
          <a:xfrm>
            <a:off x="3238500" y="1279525"/>
            <a:ext cx="2667000"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5">
            <a:extLst>
              <a:ext uri="{FF2B5EF4-FFF2-40B4-BE49-F238E27FC236}">
                <a16:creationId xmlns:a16="http://schemas.microsoft.com/office/drawing/2014/main" id="{EDDBE8D3-59DA-4237-A8B3-1B038C22FEBD}"/>
              </a:ext>
            </a:extLst>
          </p:cNvPr>
          <p:cNvSpPr>
            <a:spLocks noGrp="1"/>
          </p:cNvSpPr>
          <p:nvPr>
            <p:ph sz="quarter" idx="16" hasCustomPrompt="1"/>
          </p:nvPr>
        </p:nvSpPr>
        <p:spPr>
          <a:xfrm>
            <a:off x="342900" y="1279525"/>
            <a:ext cx="2667000"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Footer Placeholder 4">
            <a:extLst>
              <a:ext uri="{FF2B5EF4-FFF2-40B4-BE49-F238E27FC236}">
                <a16:creationId xmlns:a16="http://schemas.microsoft.com/office/drawing/2014/main" id="{30A6BDAC-189E-194A-B986-DE36BB138379}"/>
              </a:ext>
            </a:extLst>
          </p:cNvPr>
          <p:cNvSpPr>
            <a:spLocks noGrp="1"/>
          </p:cNvSpPr>
          <p:nvPr>
            <p:ph type="ftr" sz="quarter" idx="14"/>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A04185E7-332C-BF4A-806E-1F6C7728AED2}"/>
              </a:ext>
            </a:extLst>
          </p:cNvPr>
          <p:cNvSpPr>
            <a:spLocks noGrp="1"/>
          </p:cNvSpPr>
          <p:nvPr>
            <p:ph type="sldNum" sz="quarter" idx="15"/>
          </p:nvPr>
        </p:nvSpPr>
        <p:spPr/>
        <p:txBody>
          <a:body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CF50E255-6E89-A24C-9D86-6757AAA241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9964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664244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One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E6191C-940D-4E35-94EE-A4313147A1A4}"/>
              </a:ext>
            </a:extLst>
          </p:cNvPr>
          <p:cNvSpPr>
            <a:spLocks noGrp="1"/>
          </p:cNvSpPr>
          <p:nvPr>
            <p:ph sz="quarter" idx="18" hasCustomPrompt="1"/>
          </p:nvPr>
        </p:nvSpPr>
        <p:spPr>
          <a:xfrm>
            <a:off x="6135688" y="1279525"/>
            <a:ext cx="2670175"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5">
            <a:extLst>
              <a:ext uri="{FF2B5EF4-FFF2-40B4-BE49-F238E27FC236}">
                <a16:creationId xmlns:a16="http://schemas.microsoft.com/office/drawing/2014/main" id="{F3268492-B346-417B-861F-0A78ED77C762}"/>
              </a:ext>
            </a:extLst>
          </p:cNvPr>
          <p:cNvSpPr>
            <a:spLocks noGrp="1"/>
          </p:cNvSpPr>
          <p:nvPr>
            <p:ph sz="quarter" idx="16" hasCustomPrompt="1"/>
          </p:nvPr>
        </p:nvSpPr>
        <p:spPr>
          <a:xfrm>
            <a:off x="342900" y="1279525"/>
            <a:ext cx="5562600" cy="2943225"/>
          </a:xfrm>
        </p:spPr>
        <p:txBody>
          <a:bodyPr/>
          <a:lstStyle>
            <a:lvl1pPr>
              <a:defRPr/>
            </a:lvl1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Footer Placeholder 4">
            <a:extLst>
              <a:ext uri="{FF2B5EF4-FFF2-40B4-BE49-F238E27FC236}">
                <a16:creationId xmlns:a16="http://schemas.microsoft.com/office/drawing/2014/main" id="{30A6BDAC-189E-194A-B986-DE36BB138379}"/>
              </a:ext>
            </a:extLst>
          </p:cNvPr>
          <p:cNvSpPr>
            <a:spLocks noGrp="1"/>
          </p:cNvSpPr>
          <p:nvPr>
            <p:ph type="ftr" sz="quarter" idx="14"/>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A04185E7-332C-BF4A-806E-1F6C7728AED2}"/>
              </a:ext>
            </a:extLst>
          </p:cNvPr>
          <p:cNvSpPr>
            <a:spLocks noGrp="1"/>
          </p:cNvSpPr>
          <p:nvPr>
            <p:ph type="sldNum" sz="quarter" idx="15"/>
          </p:nvPr>
        </p:nvSpPr>
        <p:spPr/>
        <p:txBody>
          <a:body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CF50E255-6E89-A24C-9D86-6757AAA241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774720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Two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F64F5A7-C49A-4169-8550-66518E2F2F65}"/>
              </a:ext>
            </a:extLst>
          </p:cNvPr>
          <p:cNvSpPr>
            <a:spLocks noGrp="1"/>
          </p:cNvSpPr>
          <p:nvPr>
            <p:ph sz="quarter" idx="18" hasCustomPrompt="1"/>
          </p:nvPr>
        </p:nvSpPr>
        <p:spPr>
          <a:xfrm>
            <a:off x="338138" y="1279525"/>
            <a:ext cx="2671762"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9" name="Content Placeholder 8">
            <a:extLst>
              <a:ext uri="{FF2B5EF4-FFF2-40B4-BE49-F238E27FC236}">
                <a16:creationId xmlns:a16="http://schemas.microsoft.com/office/drawing/2014/main" id="{D696873F-9309-4435-B911-B99EDE59FBA2}"/>
              </a:ext>
            </a:extLst>
          </p:cNvPr>
          <p:cNvSpPr>
            <a:spLocks noGrp="1"/>
          </p:cNvSpPr>
          <p:nvPr>
            <p:ph sz="quarter" idx="17" hasCustomPrompt="1"/>
          </p:nvPr>
        </p:nvSpPr>
        <p:spPr>
          <a:xfrm>
            <a:off x="3238500" y="1279525"/>
            <a:ext cx="5567363"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Footer Placeholder 4">
            <a:extLst>
              <a:ext uri="{FF2B5EF4-FFF2-40B4-BE49-F238E27FC236}">
                <a16:creationId xmlns:a16="http://schemas.microsoft.com/office/drawing/2014/main" id="{30A6BDAC-189E-194A-B986-DE36BB138379}"/>
              </a:ext>
            </a:extLst>
          </p:cNvPr>
          <p:cNvSpPr>
            <a:spLocks noGrp="1"/>
          </p:cNvSpPr>
          <p:nvPr>
            <p:ph type="ftr" sz="quarter" idx="14"/>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A04185E7-332C-BF4A-806E-1F6C7728AED2}"/>
              </a:ext>
            </a:extLst>
          </p:cNvPr>
          <p:cNvSpPr>
            <a:spLocks noGrp="1"/>
          </p:cNvSpPr>
          <p:nvPr>
            <p:ph type="sldNum" sz="quarter" idx="15"/>
          </p:nvPr>
        </p:nvSpPr>
        <p:spPr/>
        <p:txBody>
          <a:body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CF50E255-6E89-A24C-9D86-6757AAA241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16269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191DE18-3FE0-4868-B976-51195E3DB3BF}"/>
              </a:ext>
            </a:extLst>
          </p:cNvPr>
          <p:cNvSpPr>
            <a:spLocks noGrp="1"/>
          </p:cNvSpPr>
          <p:nvPr>
            <p:ph sz="quarter" idx="22" hasCustomPrompt="1"/>
          </p:nvPr>
        </p:nvSpPr>
        <p:spPr>
          <a:xfrm>
            <a:off x="6858000" y="1279525"/>
            <a:ext cx="1947863"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4" name="Content Placeholder 13">
            <a:extLst>
              <a:ext uri="{FF2B5EF4-FFF2-40B4-BE49-F238E27FC236}">
                <a16:creationId xmlns:a16="http://schemas.microsoft.com/office/drawing/2014/main" id="{F6EA9EB6-C43B-476C-BE75-75060C39D9FB}"/>
              </a:ext>
            </a:extLst>
          </p:cNvPr>
          <p:cNvSpPr>
            <a:spLocks noGrp="1"/>
          </p:cNvSpPr>
          <p:nvPr>
            <p:ph sz="quarter" idx="21" hasCustomPrompt="1"/>
          </p:nvPr>
        </p:nvSpPr>
        <p:spPr>
          <a:xfrm>
            <a:off x="4686300" y="1279525"/>
            <a:ext cx="1938338"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8" name="Content Placeholder 7">
            <a:extLst>
              <a:ext uri="{FF2B5EF4-FFF2-40B4-BE49-F238E27FC236}">
                <a16:creationId xmlns:a16="http://schemas.microsoft.com/office/drawing/2014/main" id="{F7F121A3-7E72-4466-9278-EEC42CABE707}"/>
              </a:ext>
            </a:extLst>
          </p:cNvPr>
          <p:cNvSpPr>
            <a:spLocks noGrp="1"/>
          </p:cNvSpPr>
          <p:nvPr>
            <p:ph sz="quarter" idx="20" hasCustomPrompt="1"/>
          </p:nvPr>
        </p:nvSpPr>
        <p:spPr>
          <a:xfrm>
            <a:off x="2514600" y="1279525"/>
            <a:ext cx="1938338"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5">
            <a:extLst>
              <a:ext uri="{FF2B5EF4-FFF2-40B4-BE49-F238E27FC236}">
                <a16:creationId xmlns:a16="http://schemas.microsoft.com/office/drawing/2014/main" id="{85C0DD6D-4E26-4DBA-89B4-D28547A20B89}"/>
              </a:ext>
            </a:extLst>
          </p:cNvPr>
          <p:cNvSpPr>
            <a:spLocks noGrp="1"/>
          </p:cNvSpPr>
          <p:nvPr>
            <p:ph sz="quarter" idx="19" hasCustomPrompt="1"/>
          </p:nvPr>
        </p:nvSpPr>
        <p:spPr>
          <a:xfrm>
            <a:off x="347663" y="1279525"/>
            <a:ext cx="1938337" cy="2943225"/>
          </a:xfrm>
        </p:spPr>
        <p:txBody>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Footer Placeholder 4">
            <a:extLst>
              <a:ext uri="{FF2B5EF4-FFF2-40B4-BE49-F238E27FC236}">
                <a16:creationId xmlns:a16="http://schemas.microsoft.com/office/drawing/2014/main" id="{EA73D34B-078A-A744-87FE-2D883E260EE4}"/>
              </a:ext>
            </a:extLst>
          </p:cNvPr>
          <p:cNvSpPr>
            <a:spLocks noGrp="1"/>
          </p:cNvSpPr>
          <p:nvPr>
            <p:ph type="ftr" sz="quarter" idx="17"/>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6B77780B-8442-3247-882E-1697E687C3CB}"/>
              </a:ext>
            </a:extLst>
          </p:cNvPr>
          <p:cNvSpPr>
            <a:spLocks noGrp="1"/>
          </p:cNvSpPr>
          <p:nvPr>
            <p:ph type="sldNum" sz="quarter" idx="18"/>
          </p:nvPr>
        </p:nvSpPr>
        <p:spPr/>
        <p:txBody>
          <a:body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F3CD929A-3B9C-3B4B-A591-D047E7698D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8500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g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624F1E-CDC1-4754-8C62-02BF8710E0F4}"/>
              </a:ext>
            </a:extLst>
          </p:cNvPr>
          <p:cNvSpPr>
            <a:spLocks noGrp="1"/>
          </p:cNvSpPr>
          <p:nvPr>
            <p:ph sz="quarter" idx="19" hasCustomPrompt="1"/>
          </p:nvPr>
        </p:nvSpPr>
        <p:spPr>
          <a:xfrm>
            <a:off x="4681538" y="2800350"/>
            <a:ext cx="4124325" cy="14224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7" name="Content Placeholder 6">
            <a:extLst>
              <a:ext uri="{FF2B5EF4-FFF2-40B4-BE49-F238E27FC236}">
                <a16:creationId xmlns:a16="http://schemas.microsoft.com/office/drawing/2014/main" id="{0E13A668-631B-4CB0-9641-01D12E89E2C6}"/>
              </a:ext>
            </a:extLst>
          </p:cNvPr>
          <p:cNvSpPr>
            <a:spLocks noGrp="1"/>
          </p:cNvSpPr>
          <p:nvPr>
            <p:ph sz="quarter" idx="18" hasCustomPrompt="1"/>
          </p:nvPr>
        </p:nvSpPr>
        <p:spPr>
          <a:xfrm>
            <a:off x="346075" y="2800350"/>
            <a:ext cx="4116388" cy="14224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11" name="Picture Placeholder 10"/>
          <p:cNvSpPr>
            <a:spLocks noGrp="1"/>
          </p:cNvSpPr>
          <p:nvPr>
            <p:ph type="pic" sz="quarter" idx="13"/>
          </p:nvPr>
        </p:nvSpPr>
        <p:spPr>
          <a:xfrm>
            <a:off x="347471" y="1280160"/>
            <a:ext cx="4114800" cy="1291590"/>
          </a:xfrm>
        </p:spPr>
        <p:txBody>
          <a:bodyPr/>
          <a:lstStyle>
            <a:lvl1pPr>
              <a:defRPr>
                <a:latin typeface="+mj-lt"/>
              </a:defRPr>
            </a:lvl1pPr>
          </a:lstStyle>
          <a:p>
            <a:r>
              <a:rPr lang="en-US"/>
              <a:t>Click icon to add picture</a:t>
            </a:r>
          </a:p>
        </p:txBody>
      </p:sp>
      <p:sp>
        <p:nvSpPr>
          <p:cNvPr id="15" name="Picture Placeholder 10">
            <a:extLst>
              <a:ext uri="{FF2B5EF4-FFF2-40B4-BE49-F238E27FC236}">
                <a16:creationId xmlns:a16="http://schemas.microsoft.com/office/drawing/2014/main" id="{BAE2A40C-7129-0E48-A96B-D403B0FF10D0}"/>
              </a:ext>
            </a:extLst>
          </p:cNvPr>
          <p:cNvSpPr>
            <a:spLocks noGrp="1"/>
          </p:cNvSpPr>
          <p:nvPr>
            <p:ph type="pic" sz="quarter" idx="15"/>
          </p:nvPr>
        </p:nvSpPr>
        <p:spPr>
          <a:xfrm>
            <a:off x="4687888" y="1280160"/>
            <a:ext cx="4114800" cy="1291590"/>
          </a:xfrm>
        </p:spPr>
        <p:txBody>
          <a:bodyPr/>
          <a:lstStyle>
            <a:lvl1pPr>
              <a:defRPr>
                <a:latin typeface="+mj-lt"/>
              </a:defRPr>
            </a:lvl1pPr>
          </a:lstStyle>
          <a:p>
            <a:r>
              <a:rPr lang="en-US"/>
              <a:t>Click icon to add picture</a:t>
            </a:r>
          </a:p>
        </p:txBody>
      </p:sp>
      <p:sp>
        <p:nvSpPr>
          <p:cNvPr id="5" name="Footer Placeholder 4">
            <a:extLst>
              <a:ext uri="{FF2B5EF4-FFF2-40B4-BE49-F238E27FC236}">
                <a16:creationId xmlns:a16="http://schemas.microsoft.com/office/drawing/2014/main" id="{43236053-5B54-5843-B08E-6E884B7A6B85}"/>
              </a:ext>
            </a:extLst>
          </p:cNvPr>
          <p:cNvSpPr>
            <a:spLocks noGrp="1"/>
          </p:cNvSpPr>
          <p:nvPr>
            <p:ph type="ftr" sz="quarter" idx="16"/>
          </p:nvPr>
        </p:nvSpPr>
        <p:spPr/>
        <p:txBody>
          <a:bodyPr/>
          <a:lstStyle/>
          <a:p>
            <a:r>
              <a:rPr lang="en-US"/>
              <a:t>Vizient Presentation  │  2022  │  Confidential information  © 2022 Vizient, Inc. All rights reserved</a:t>
            </a:r>
          </a:p>
        </p:txBody>
      </p:sp>
      <p:sp>
        <p:nvSpPr>
          <p:cNvPr id="4" name="Slide Number Placeholder 3">
            <a:extLst>
              <a:ext uri="{FF2B5EF4-FFF2-40B4-BE49-F238E27FC236}">
                <a16:creationId xmlns:a16="http://schemas.microsoft.com/office/drawing/2014/main" id="{8EAA7EAC-623A-F145-93B7-02590561081E}"/>
              </a:ext>
            </a:extLst>
          </p:cNvPr>
          <p:cNvSpPr>
            <a:spLocks noGrp="1"/>
          </p:cNvSpPr>
          <p:nvPr>
            <p:ph type="sldNum" sz="quarter" idx="17"/>
          </p:nvPr>
        </p:nvSpPr>
        <p:spPr/>
        <p:txBody>
          <a:bodyPr/>
          <a:lstStyle/>
          <a:p>
            <a:fld id="{C0D42ABE-EA05-4842-819E-2C916F1CD485}" type="slidenum">
              <a:rPr lang="en-US" smtClean="0"/>
              <a:pPr/>
              <a:t>‹#›</a:t>
            </a:fld>
            <a:endParaRPr lang="en-US"/>
          </a:p>
        </p:txBody>
      </p:sp>
      <p:sp>
        <p:nvSpPr>
          <p:cNvPr id="6" name="Title 5">
            <a:extLst>
              <a:ext uri="{FF2B5EF4-FFF2-40B4-BE49-F238E27FC236}">
                <a16:creationId xmlns:a16="http://schemas.microsoft.com/office/drawing/2014/main" id="{4F38DAC2-A81C-5D4C-97E0-BD0C45A244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4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g conte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42900" y="1276348"/>
            <a:ext cx="2667000" cy="1228161"/>
          </a:xfrm>
        </p:spPr>
        <p:txBody>
          <a:bodyPr/>
          <a:lstStyle/>
          <a:p>
            <a:r>
              <a:rPr lang="en-US"/>
              <a:t>Click icon to add picture</a:t>
            </a:r>
          </a:p>
        </p:txBody>
      </p:sp>
      <p:sp>
        <p:nvSpPr>
          <p:cNvPr id="14" name="Picture Placeholder 3"/>
          <p:cNvSpPr>
            <a:spLocks noGrp="1"/>
          </p:cNvSpPr>
          <p:nvPr>
            <p:ph type="pic" sz="quarter" idx="19"/>
          </p:nvPr>
        </p:nvSpPr>
        <p:spPr>
          <a:xfrm>
            <a:off x="3238500" y="1276348"/>
            <a:ext cx="2667000" cy="1228161"/>
          </a:xfrm>
        </p:spPr>
        <p:txBody>
          <a:bodyPr/>
          <a:lstStyle/>
          <a:p>
            <a:r>
              <a:rPr lang="en-US"/>
              <a:t>Click icon to add picture</a:t>
            </a:r>
          </a:p>
        </p:txBody>
      </p:sp>
      <p:sp>
        <p:nvSpPr>
          <p:cNvPr id="15" name="Picture Placeholder 3"/>
          <p:cNvSpPr>
            <a:spLocks noGrp="1"/>
          </p:cNvSpPr>
          <p:nvPr>
            <p:ph type="pic" sz="quarter" idx="20"/>
          </p:nvPr>
        </p:nvSpPr>
        <p:spPr>
          <a:xfrm>
            <a:off x="6143244" y="1276348"/>
            <a:ext cx="2662428" cy="1228161"/>
          </a:xfrm>
        </p:spPr>
        <p:txBody>
          <a:bodyPr/>
          <a:lstStyle/>
          <a:p>
            <a:r>
              <a:rPr lang="en-US"/>
              <a:t>Click icon to add picture</a:t>
            </a:r>
          </a:p>
        </p:txBody>
      </p:sp>
      <p:sp>
        <p:nvSpPr>
          <p:cNvPr id="5" name="Footer Placeholder 4">
            <a:extLst>
              <a:ext uri="{FF2B5EF4-FFF2-40B4-BE49-F238E27FC236}">
                <a16:creationId xmlns:a16="http://schemas.microsoft.com/office/drawing/2014/main" id="{08687E80-58D6-7545-93D7-58C1762A50E2}"/>
              </a:ext>
            </a:extLst>
          </p:cNvPr>
          <p:cNvSpPr>
            <a:spLocks noGrp="1"/>
          </p:cNvSpPr>
          <p:nvPr>
            <p:ph type="ftr" sz="quarter" idx="21"/>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318943FC-B5C1-6340-B65E-8C372BE35885}"/>
              </a:ext>
            </a:extLst>
          </p:cNvPr>
          <p:cNvSpPr>
            <a:spLocks noGrp="1"/>
          </p:cNvSpPr>
          <p:nvPr>
            <p:ph type="sldNum" sz="quarter" idx="22"/>
          </p:nvPr>
        </p:nvSpPr>
        <p:spPr/>
        <p:txBody>
          <a:bodyPr/>
          <a:lstStyle/>
          <a:p>
            <a:fld id="{C0D42ABE-EA05-4842-819E-2C916F1CD485}" type="slidenum">
              <a:rPr lang="en-US" smtClean="0"/>
              <a:pPr/>
              <a:t>‹#›</a:t>
            </a:fld>
            <a:endParaRPr lang="en-US"/>
          </a:p>
        </p:txBody>
      </p:sp>
      <p:sp>
        <p:nvSpPr>
          <p:cNvPr id="6" name="Title 5">
            <a:extLst>
              <a:ext uri="{FF2B5EF4-FFF2-40B4-BE49-F238E27FC236}">
                <a16:creationId xmlns:a16="http://schemas.microsoft.com/office/drawing/2014/main" id="{ABE5B4D4-2C7E-2941-81AF-2FF25295EB26}"/>
              </a:ext>
            </a:extLst>
          </p:cNvPr>
          <p:cNvSpPr>
            <a:spLocks noGrp="1"/>
          </p:cNvSpPr>
          <p:nvPr>
            <p:ph type="title"/>
          </p:nvPr>
        </p:nvSpPr>
        <p:spPr/>
        <p:txBody>
          <a:bodyPr/>
          <a:lstStyle/>
          <a:p>
            <a:r>
              <a:rPr lang="en-US"/>
              <a:t>Click to edit Master title style</a:t>
            </a:r>
          </a:p>
        </p:txBody>
      </p:sp>
      <p:sp>
        <p:nvSpPr>
          <p:cNvPr id="18" name="Content Placeholder 17">
            <a:extLst>
              <a:ext uri="{FF2B5EF4-FFF2-40B4-BE49-F238E27FC236}">
                <a16:creationId xmlns:a16="http://schemas.microsoft.com/office/drawing/2014/main" id="{F9FD2271-D567-4A9E-93C1-FA77E7246BA3}"/>
              </a:ext>
            </a:extLst>
          </p:cNvPr>
          <p:cNvSpPr>
            <a:spLocks noGrp="1"/>
          </p:cNvSpPr>
          <p:nvPr>
            <p:ph sz="quarter" idx="23" hasCustomPrompt="1"/>
          </p:nvPr>
        </p:nvSpPr>
        <p:spPr>
          <a:xfrm>
            <a:off x="342900" y="2686050"/>
            <a:ext cx="2667000"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20" name="Content Placeholder 17">
            <a:extLst>
              <a:ext uri="{FF2B5EF4-FFF2-40B4-BE49-F238E27FC236}">
                <a16:creationId xmlns:a16="http://schemas.microsoft.com/office/drawing/2014/main" id="{94EBEA0F-F80C-4396-9FE2-A7672697972E}"/>
              </a:ext>
            </a:extLst>
          </p:cNvPr>
          <p:cNvSpPr>
            <a:spLocks noGrp="1"/>
          </p:cNvSpPr>
          <p:nvPr>
            <p:ph sz="quarter" idx="25" hasCustomPrompt="1"/>
          </p:nvPr>
        </p:nvSpPr>
        <p:spPr>
          <a:xfrm>
            <a:off x="3238500" y="2686050"/>
            <a:ext cx="2667000"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21" name="Content Placeholder 17">
            <a:extLst>
              <a:ext uri="{FF2B5EF4-FFF2-40B4-BE49-F238E27FC236}">
                <a16:creationId xmlns:a16="http://schemas.microsoft.com/office/drawing/2014/main" id="{A1C6F065-3DBF-4CE3-A4D6-1341FCE814F5}"/>
              </a:ext>
            </a:extLst>
          </p:cNvPr>
          <p:cNvSpPr>
            <a:spLocks noGrp="1"/>
          </p:cNvSpPr>
          <p:nvPr>
            <p:ph sz="quarter" idx="26" hasCustomPrompt="1"/>
          </p:nvPr>
        </p:nvSpPr>
        <p:spPr>
          <a:xfrm>
            <a:off x="6134100" y="2686050"/>
            <a:ext cx="2671572"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66646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g conte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42900" y="1280160"/>
            <a:ext cx="1943099" cy="1228161"/>
          </a:xfrm>
        </p:spPr>
        <p:txBody>
          <a:bodyPr/>
          <a:lstStyle/>
          <a:p>
            <a:r>
              <a:rPr lang="en-US"/>
              <a:t>Click icon to add picture</a:t>
            </a:r>
          </a:p>
        </p:txBody>
      </p:sp>
      <p:sp>
        <p:nvSpPr>
          <p:cNvPr id="13" name="Picture Placeholder 3"/>
          <p:cNvSpPr>
            <a:spLocks noGrp="1"/>
          </p:cNvSpPr>
          <p:nvPr>
            <p:ph type="pic" sz="quarter" idx="18"/>
          </p:nvPr>
        </p:nvSpPr>
        <p:spPr>
          <a:xfrm>
            <a:off x="2517648" y="1280160"/>
            <a:ext cx="1938528" cy="1228161"/>
          </a:xfrm>
        </p:spPr>
        <p:txBody>
          <a:bodyPr/>
          <a:lstStyle/>
          <a:p>
            <a:r>
              <a:rPr lang="en-US"/>
              <a:t>Click icon to add picture</a:t>
            </a:r>
          </a:p>
        </p:txBody>
      </p:sp>
      <p:sp>
        <p:nvSpPr>
          <p:cNvPr id="14" name="Picture Placeholder 3"/>
          <p:cNvSpPr>
            <a:spLocks noGrp="1"/>
          </p:cNvSpPr>
          <p:nvPr>
            <p:ph type="pic" sz="quarter" idx="19"/>
          </p:nvPr>
        </p:nvSpPr>
        <p:spPr>
          <a:xfrm>
            <a:off x="4687824" y="1280160"/>
            <a:ext cx="1938528" cy="1228161"/>
          </a:xfrm>
        </p:spPr>
        <p:txBody>
          <a:bodyPr/>
          <a:lstStyle/>
          <a:p>
            <a:r>
              <a:rPr lang="en-US"/>
              <a:t>Click icon to add picture</a:t>
            </a:r>
          </a:p>
        </p:txBody>
      </p:sp>
      <p:sp>
        <p:nvSpPr>
          <p:cNvPr id="15" name="Picture Placeholder 3"/>
          <p:cNvSpPr>
            <a:spLocks noGrp="1"/>
          </p:cNvSpPr>
          <p:nvPr>
            <p:ph type="pic" sz="quarter" idx="20"/>
          </p:nvPr>
        </p:nvSpPr>
        <p:spPr>
          <a:xfrm>
            <a:off x="6858000" y="1280160"/>
            <a:ext cx="1938528" cy="1228161"/>
          </a:xfrm>
        </p:spPr>
        <p:txBody>
          <a:bodyPr/>
          <a:lstStyle/>
          <a:p>
            <a:r>
              <a:rPr lang="en-US"/>
              <a:t>Click icon to add picture</a:t>
            </a:r>
          </a:p>
        </p:txBody>
      </p:sp>
      <p:sp>
        <p:nvSpPr>
          <p:cNvPr id="5" name="Footer Placeholder 4">
            <a:extLst>
              <a:ext uri="{FF2B5EF4-FFF2-40B4-BE49-F238E27FC236}">
                <a16:creationId xmlns:a16="http://schemas.microsoft.com/office/drawing/2014/main" id="{08687E80-58D6-7545-93D7-58C1762A50E2}"/>
              </a:ext>
            </a:extLst>
          </p:cNvPr>
          <p:cNvSpPr>
            <a:spLocks noGrp="1"/>
          </p:cNvSpPr>
          <p:nvPr>
            <p:ph type="ftr" sz="quarter" idx="21"/>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318943FC-B5C1-6340-B65E-8C372BE35885}"/>
              </a:ext>
            </a:extLst>
          </p:cNvPr>
          <p:cNvSpPr>
            <a:spLocks noGrp="1"/>
          </p:cNvSpPr>
          <p:nvPr>
            <p:ph type="sldNum" sz="quarter" idx="22"/>
          </p:nvPr>
        </p:nvSpPr>
        <p:spPr/>
        <p:txBody>
          <a:bodyPr/>
          <a:lstStyle/>
          <a:p>
            <a:fld id="{C0D42ABE-EA05-4842-819E-2C916F1CD485}" type="slidenum">
              <a:rPr lang="en-US" smtClean="0"/>
              <a:pPr/>
              <a:t>‹#›</a:t>
            </a:fld>
            <a:endParaRPr lang="en-US"/>
          </a:p>
        </p:txBody>
      </p:sp>
      <p:sp>
        <p:nvSpPr>
          <p:cNvPr id="6" name="Title 5">
            <a:extLst>
              <a:ext uri="{FF2B5EF4-FFF2-40B4-BE49-F238E27FC236}">
                <a16:creationId xmlns:a16="http://schemas.microsoft.com/office/drawing/2014/main" id="{ABE5B4D4-2C7E-2941-81AF-2FF25295EB26}"/>
              </a:ext>
            </a:extLst>
          </p:cNvPr>
          <p:cNvSpPr>
            <a:spLocks noGrp="1"/>
          </p:cNvSpPr>
          <p:nvPr>
            <p:ph type="title"/>
          </p:nvPr>
        </p:nvSpPr>
        <p:spPr/>
        <p:txBody>
          <a:bodyPr/>
          <a:lstStyle/>
          <a:p>
            <a:r>
              <a:rPr lang="en-US"/>
              <a:t>Click to edit Master title style</a:t>
            </a:r>
          </a:p>
        </p:txBody>
      </p:sp>
      <p:sp>
        <p:nvSpPr>
          <p:cNvPr id="18" name="Content Placeholder 17">
            <a:extLst>
              <a:ext uri="{FF2B5EF4-FFF2-40B4-BE49-F238E27FC236}">
                <a16:creationId xmlns:a16="http://schemas.microsoft.com/office/drawing/2014/main" id="{F9FD2271-D567-4A9E-93C1-FA77E7246BA3}"/>
              </a:ext>
            </a:extLst>
          </p:cNvPr>
          <p:cNvSpPr>
            <a:spLocks noGrp="1"/>
          </p:cNvSpPr>
          <p:nvPr>
            <p:ph sz="quarter" idx="23" hasCustomPrompt="1"/>
          </p:nvPr>
        </p:nvSpPr>
        <p:spPr>
          <a:xfrm>
            <a:off x="342900" y="2686050"/>
            <a:ext cx="1938338"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19" name="Content Placeholder 17">
            <a:extLst>
              <a:ext uri="{FF2B5EF4-FFF2-40B4-BE49-F238E27FC236}">
                <a16:creationId xmlns:a16="http://schemas.microsoft.com/office/drawing/2014/main" id="{08C425CB-0F00-415E-B27E-E5F09BDADB97}"/>
              </a:ext>
            </a:extLst>
          </p:cNvPr>
          <p:cNvSpPr>
            <a:spLocks noGrp="1"/>
          </p:cNvSpPr>
          <p:nvPr>
            <p:ph sz="quarter" idx="24" hasCustomPrompt="1"/>
          </p:nvPr>
        </p:nvSpPr>
        <p:spPr>
          <a:xfrm>
            <a:off x="2517838" y="2686050"/>
            <a:ext cx="1938338"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20" name="Content Placeholder 17">
            <a:extLst>
              <a:ext uri="{FF2B5EF4-FFF2-40B4-BE49-F238E27FC236}">
                <a16:creationId xmlns:a16="http://schemas.microsoft.com/office/drawing/2014/main" id="{94EBEA0F-F80C-4396-9FE2-A7672697972E}"/>
              </a:ext>
            </a:extLst>
          </p:cNvPr>
          <p:cNvSpPr>
            <a:spLocks noGrp="1"/>
          </p:cNvSpPr>
          <p:nvPr>
            <p:ph sz="quarter" idx="25" hasCustomPrompt="1"/>
          </p:nvPr>
        </p:nvSpPr>
        <p:spPr>
          <a:xfrm>
            <a:off x="4692776" y="2686050"/>
            <a:ext cx="1938338"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
        <p:nvSpPr>
          <p:cNvPr id="21" name="Content Placeholder 17">
            <a:extLst>
              <a:ext uri="{FF2B5EF4-FFF2-40B4-BE49-F238E27FC236}">
                <a16:creationId xmlns:a16="http://schemas.microsoft.com/office/drawing/2014/main" id="{A1C6F065-3DBF-4CE3-A4D6-1341FCE814F5}"/>
              </a:ext>
            </a:extLst>
          </p:cNvPr>
          <p:cNvSpPr>
            <a:spLocks noGrp="1"/>
          </p:cNvSpPr>
          <p:nvPr>
            <p:ph sz="quarter" idx="26" hasCustomPrompt="1"/>
          </p:nvPr>
        </p:nvSpPr>
        <p:spPr>
          <a:xfrm>
            <a:off x="6867334" y="2690812"/>
            <a:ext cx="1938338" cy="1536700"/>
          </a:xfrm>
        </p:spPr>
        <p:txBody>
          <a:bodyPr/>
          <a:lstStyle/>
          <a:p>
            <a:pPr lvl="0"/>
            <a:r>
              <a:rPr lang="en-US"/>
              <a:t>Click to add text</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1313612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C1F55D-17D5-8E46-96BD-128BF8E6176A}"/>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467DB220-61FF-624C-A18C-82BED5CF2CA2}"/>
              </a:ext>
            </a:extLst>
          </p:cNvPr>
          <p:cNvSpPr>
            <a:spLocks noGrp="1"/>
          </p:cNvSpPr>
          <p:nvPr>
            <p:ph type="sldNum" sz="quarter" idx="11"/>
          </p:nvPr>
        </p:nvSpPr>
        <p:spPr/>
        <p:txBody>
          <a:bodyPr/>
          <a:lstStyle/>
          <a:p>
            <a:fld id="{C0D42ABE-EA05-4842-819E-2C916F1CD485}" type="slidenum">
              <a:rPr lang="en-US" smtClean="0"/>
              <a:pPr/>
              <a:t>‹#›</a:t>
            </a:fld>
            <a:endParaRPr lang="en-US"/>
          </a:p>
        </p:txBody>
      </p:sp>
    </p:spTree>
    <p:extLst>
      <p:ext uri="{BB962C8B-B14F-4D97-AF65-F5344CB8AC3E}">
        <p14:creationId xmlns:p14="http://schemas.microsoft.com/office/powerpoint/2010/main" val="49821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1276350"/>
            <a:ext cx="8458200" cy="609398"/>
          </a:xfrm>
          <a:prstGeom prst="rect">
            <a:avLst/>
          </a:prstGeom>
          <a:noFill/>
        </p:spPr>
        <p:txBody>
          <a:bodyPr lIns="0" tIns="0" rIns="0" bIns="0" anchor="t"/>
          <a:lstStyle>
            <a:lvl1pPr algn="l">
              <a:defRPr sz="4400" b="1" cap="none" baseline="0">
                <a:solidFill>
                  <a:srgbClr val="DFD7EE"/>
                </a:solidFill>
              </a:defRPr>
            </a:lvl1pPr>
          </a:lstStyle>
          <a:p>
            <a:r>
              <a:rPr lang="en-US"/>
              <a:t>Divider slide</a:t>
            </a:r>
          </a:p>
        </p:txBody>
      </p:sp>
      <p:sp>
        <p:nvSpPr>
          <p:cNvPr id="9" name="TextBox 8">
            <a:extLst>
              <a:ext uri="{FF2B5EF4-FFF2-40B4-BE49-F238E27FC236}">
                <a16:creationId xmlns:a16="http://schemas.microsoft.com/office/drawing/2014/main" id="{3BECE715-0DBE-ED49-ADCC-33FBDBF55532}"/>
              </a:ext>
            </a:extLst>
          </p:cNvPr>
          <p:cNvSpPr txBox="1"/>
          <p:nvPr userDrawn="1"/>
        </p:nvSpPr>
        <p:spPr>
          <a:xfrm>
            <a:off x="8073783" y="4805726"/>
            <a:ext cx="0" cy="0"/>
          </a:xfrm>
          <a:prstGeom prst="rect">
            <a:avLst/>
          </a:prstGeom>
          <a:noFill/>
        </p:spPr>
        <p:txBody>
          <a:bodyPr wrap="none" lIns="0" tIns="0" rIns="0" bIns="0" rtlCol="0">
            <a:noAutofit/>
          </a:bodyPr>
          <a:lstStyle/>
          <a:p>
            <a:endParaRPr lang="en-US" sz="1400">
              <a:solidFill>
                <a:schemeClr val="tx2"/>
              </a:solidFill>
            </a:endParaRPr>
          </a:p>
        </p:txBody>
      </p:sp>
      <p:sp>
        <p:nvSpPr>
          <p:cNvPr id="5" name="Footer Placeholder 4">
            <a:extLst>
              <a:ext uri="{FF2B5EF4-FFF2-40B4-BE49-F238E27FC236}">
                <a16:creationId xmlns:a16="http://schemas.microsoft.com/office/drawing/2014/main" id="{1EC4B290-256E-F74D-808E-EED096FF3C5C}"/>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1F217FB8-6522-2346-A2F7-5B47A65684E5}"/>
              </a:ext>
            </a:extLst>
          </p:cNvPr>
          <p:cNvSpPr>
            <a:spLocks noGrp="1"/>
          </p:cNvSpPr>
          <p:nvPr>
            <p:ph type="sldNum" sz="quarter" idx="11"/>
          </p:nvPr>
        </p:nvSpPr>
        <p:spPr/>
        <p:txBody>
          <a:bodyPr/>
          <a:lstStyle/>
          <a:p>
            <a:fld id="{C0D42ABE-EA05-4842-819E-2C916F1CD485}" type="slidenum">
              <a:rPr lang="en-US" smtClean="0"/>
              <a:pPr/>
              <a:t>‹#›</a:t>
            </a:fld>
            <a:endParaRPr lang="en-US"/>
          </a:p>
        </p:txBody>
      </p:sp>
    </p:spTree>
    <p:extLst>
      <p:ext uri="{BB962C8B-B14F-4D97-AF65-F5344CB8AC3E}">
        <p14:creationId xmlns:p14="http://schemas.microsoft.com/office/powerpoint/2010/main" val="149343912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and Supporting Tex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1" y="1276350"/>
            <a:ext cx="8458200" cy="609398"/>
          </a:xfrm>
          <a:prstGeom prst="rect">
            <a:avLst/>
          </a:prstGeom>
        </p:spPr>
        <p:txBody>
          <a:bodyPr lIns="0" tIns="0" rIns="0" bIns="0" anchor="t"/>
          <a:lstStyle>
            <a:lvl1pPr algn="l">
              <a:defRPr sz="4400" b="1" cap="none" baseline="0">
                <a:solidFill>
                  <a:srgbClr val="DFD7EE"/>
                </a:solidFill>
              </a:defRPr>
            </a:lvl1pPr>
          </a:lstStyle>
          <a:p>
            <a:r>
              <a:rPr lang="en-US"/>
              <a:t>Divider slide</a:t>
            </a:r>
          </a:p>
        </p:txBody>
      </p:sp>
      <p:sp>
        <p:nvSpPr>
          <p:cNvPr id="5" name="Text Placeholder 4">
            <a:extLst>
              <a:ext uri="{FF2B5EF4-FFF2-40B4-BE49-F238E27FC236}">
                <a16:creationId xmlns:a16="http://schemas.microsoft.com/office/drawing/2014/main" id="{ABB910CC-387C-AF41-9F31-4DE5C5FC26F6}"/>
              </a:ext>
            </a:extLst>
          </p:cNvPr>
          <p:cNvSpPr>
            <a:spLocks noGrp="1"/>
          </p:cNvSpPr>
          <p:nvPr>
            <p:ph type="body" sz="quarter" idx="13" hasCustomPrompt="1"/>
          </p:nvPr>
        </p:nvSpPr>
        <p:spPr>
          <a:xfrm>
            <a:off x="347471" y="2571750"/>
            <a:ext cx="8458200" cy="762682"/>
          </a:xfrm>
        </p:spPr>
        <p:txBody>
          <a:bodyPr lIns="0" tIns="0" rIns="0" bIns="0"/>
          <a:lstStyle>
            <a:lvl1pPr>
              <a:lnSpc>
                <a:spcPct val="120000"/>
              </a:lnSpc>
              <a:defRPr sz="1400" b="0">
                <a:solidFill>
                  <a:schemeClr val="bg1"/>
                </a:solidFill>
              </a:defRPr>
            </a:lvl1pPr>
          </a:lstStyle>
          <a:p>
            <a:pPr lvl="0"/>
            <a:r>
              <a:rPr lang="en-US"/>
              <a:t>Supporting text</a:t>
            </a:r>
          </a:p>
        </p:txBody>
      </p:sp>
      <p:sp>
        <p:nvSpPr>
          <p:cNvPr id="4" name="Footer Placeholder 3">
            <a:extLst>
              <a:ext uri="{FF2B5EF4-FFF2-40B4-BE49-F238E27FC236}">
                <a16:creationId xmlns:a16="http://schemas.microsoft.com/office/drawing/2014/main" id="{6F37DA85-6FC4-8345-BA55-FB26117EB08C}"/>
              </a:ext>
            </a:extLst>
          </p:cNvPr>
          <p:cNvSpPr>
            <a:spLocks noGrp="1"/>
          </p:cNvSpPr>
          <p:nvPr>
            <p:ph type="ftr" sz="quarter" idx="14"/>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911394E4-C3CA-2341-86D4-FF53DA442FA8}"/>
              </a:ext>
            </a:extLst>
          </p:cNvPr>
          <p:cNvSpPr>
            <a:spLocks noGrp="1"/>
          </p:cNvSpPr>
          <p:nvPr>
            <p:ph type="sldNum" sz="quarter" idx="15"/>
          </p:nvPr>
        </p:nvSpPr>
        <p:spPr/>
        <p:txBody>
          <a:bodyPr/>
          <a:lstStyle/>
          <a:p>
            <a:fld id="{C0D42ABE-EA05-4842-819E-2C916F1CD485}" type="slidenum">
              <a:rPr lang="en-US" smtClean="0"/>
              <a:pPr/>
              <a:t>‹#›</a:t>
            </a:fld>
            <a:endParaRPr lang="en-US"/>
          </a:p>
        </p:txBody>
      </p:sp>
    </p:spTree>
    <p:extLst>
      <p:ext uri="{BB962C8B-B14F-4D97-AF65-F5344CB8AC3E}">
        <p14:creationId xmlns:p14="http://schemas.microsoft.com/office/powerpoint/2010/main" val="260669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rgbClr val="DFD7EE"/>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A82B5DA-41DB-E24A-B0D9-4591B6D4B7A0}"/>
              </a:ext>
            </a:extLst>
          </p:cNvPr>
          <p:cNvSpPr>
            <a:spLocks noGrp="1"/>
          </p:cNvSpPr>
          <p:nvPr>
            <p:ph type="title" hasCustomPrompt="1"/>
          </p:nvPr>
        </p:nvSpPr>
        <p:spPr>
          <a:xfrm>
            <a:off x="347471" y="347473"/>
            <a:ext cx="8458200" cy="3595878"/>
          </a:xfrm>
          <a:prstGeom prst="rect">
            <a:avLst/>
          </a:prstGeom>
        </p:spPr>
        <p:txBody>
          <a:bodyPr lIns="0" tIns="0" rIns="0" bIns="0" anchor="ctr">
            <a:no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900" b="1" i="1" u="none" strike="noStrike" kern="0" spc="0" baseline="0" smtClean="0">
                <a:solidFill>
                  <a:schemeClr val="accent4"/>
                </a:solidFill>
                <a:effectLst/>
              </a:defRPr>
            </a:lvl1pPr>
          </a:lstStyle>
          <a:p>
            <a:r>
              <a:rPr lang="en-US"/>
              <a:t>“Click to add quote” </a:t>
            </a:r>
          </a:p>
        </p:txBody>
      </p:sp>
      <p:sp>
        <p:nvSpPr>
          <p:cNvPr id="2" name="Footer Placeholder 1">
            <a:extLst>
              <a:ext uri="{FF2B5EF4-FFF2-40B4-BE49-F238E27FC236}">
                <a16:creationId xmlns:a16="http://schemas.microsoft.com/office/drawing/2014/main" id="{D5858C02-F743-624B-ACFA-45DCD25D40EE}"/>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75F0E0E7-92F6-D240-89EC-C004F9D95DE9}"/>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5" name="Text Placeholder 4">
            <a:extLst>
              <a:ext uri="{FF2B5EF4-FFF2-40B4-BE49-F238E27FC236}">
                <a16:creationId xmlns:a16="http://schemas.microsoft.com/office/drawing/2014/main" id="{F29F90A1-2918-974F-9E99-81F5F4FEEB23}"/>
              </a:ext>
            </a:extLst>
          </p:cNvPr>
          <p:cNvSpPr>
            <a:spLocks noGrp="1"/>
          </p:cNvSpPr>
          <p:nvPr>
            <p:ph type="body" sz="quarter" idx="12" hasCustomPrompt="1"/>
          </p:nvPr>
        </p:nvSpPr>
        <p:spPr>
          <a:xfrm>
            <a:off x="347663" y="3952106"/>
            <a:ext cx="4681537" cy="193899"/>
          </a:xfrm>
        </p:spPr>
        <p:txBody>
          <a:bodyPr>
            <a:spAutoFit/>
          </a:bodyPr>
          <a:lstStyle>
            <a:lvl1pPr>
              <a:defRPr sz="1400" b="0" i="1"/>
            </a:lvl1pPr>
          </a:lstStyle>
          <a:p>
            <a:pPr lvl="0"/>
            <a:r>
              <a:rPr lang="en-US"/>
              <a:t>Click to add attribution</a:t>
            </a:r>
          </a:p>
        </p:txBody>
      </p:sp>
    </p:spTree>
    <p:extLst>
      <p:ext uri="{BB962C8B-B14F-4D97-AF65-F5344CB8AC3E}">
        <p14:creationId xmlns:p14="http://schemas.microsoft.com/office/powerpoint/2010/main" val="9058295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29295608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Backgroun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BB9D032A-4DA0-4647-8FD5-F73A2BA7E6A0}"/>
              </a:ext>
            </a:extLst>
          </p:cNvPr>
          <p:cNvPicPr>
            <a:picLocks/>
          </p:cNvPicPr>
          <p:nvPr userDrawn="1"/>
        </p:nvPicPr>
        <p:blipFill rotWithShape="1">
          <a:blip r:embed="rId2">
            <a:extLst>
              <a:ext uri="{28A0092B-C50C-407E-A947-70E740481C1C}">
                <a14:useLocalDpi xmlns:a14="http://schemas.microsoft.com/office/drawing/2010/main" val="0"/>
              </a:ext>
            </a:extLst>
          </a:blip>
          <a:srcRect b="11482"/>
          <a:stretch/>
        </p:blipFill>
        <p:spPr>
          <a:xfrm>
            <a:off x="1354" y="0"/>
            <a:ext cx="9142821" cy="4572000"/>
          </a:xfrm>
          <a:prstGeom prst="rect">
            <a:avLst/>
          </a:prstGeom>
        </p:spPr>
      </p:pic>
      <p:sp>
        <p:nvSpPr>
          <p:cNvPr id="2" name="Footer Placeholder 1">
            <a:extLst>
              <a:ext uri="{FF2B5EF4-FFF2-40B4-BE49-F238E27FC236}">
                <a16:creationId xmlns:a16="http://schemas.microsoft.com/office/drawing/2014/main" id="{C78D2E5E-A559-F74C-8845-78BACAB253F2}"/>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4" name="Slide Number Placeholder 3">
            <a:extLst>
              <a:ext uri="{FF2B5EF4-FFF2-40B4-BE49-F238E27FC236}">
                <a16:creationId xmlns:a16="http://schemas.microsoft.com/office/drawing/2014/main" id="{D3C59B64-B98B-5B42-9A37-6EF4DE439DD9}"/>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5" name="Picture Placeholder 12">
            <a:extLst>
              <a:ext uri="{FF2B5EF4-FFF2-40B4-BE49-F238E27FC236}">
                <a16:creationId xmlns:a16="http://schemas.microsoft.com/office/drawing/2014/main" id="{770136C5-F8DD-4D6F-847F-895AD71DD966}"/>
              </a:ext>
            </a:extLst>
          </p:cNvPr>
          <p:cNvSpPr>
            <a:spLocks noGrp="1"/>
          </p:cNvSpPr>
          <p:nvPr>
            <p:ph type="pic" sz="quarter" idx="14"/>
          </p:nvPr>
        </p:nvSpPr>
        <p:spPr>
          <a:xfrm>
            <a:off x="347663" y="742951"/>
            <a:ext cx="1938337" cy="1963738"/>
          </a:xfrm>
        </p:spPr>
        <p:txBody>
          <a:bodyPr/>
          <a:lstStyle/>
          <a:p>
            <a:endParaRPr lang="en-US"/>
          </a:p>
        </p:txBody>
      </p:sp>
      <p:sp>
        <p:nvSpPr>
          <p:cNvPr id="7" name="Content Placeholder 8">
            <a:extLst>
              <a:ext uri="{FF2B5EF4-FFF2-40B4-BE49-F238E27FC236}">
                <a16:creationId xmlns:a16="http://schemas.microsoft.com/office/drawing/2014/main" id="{B47DB285-C48E-445F-8E65-6DF5BA00785E}"/>
              </a:ext>
            </a:extLst>
          </p:cNvPr>
          <p:cNvSpPr>
            <a:spLocks noGrp="1"/>
          </p:cNvSpPr>
          <p:nvPr>
            <p:ph sz="quarter" idx="12"/>
          </p:nvPr>
        </p:nvSpPr>
        <p:spPr>
          <a:xfrm>
            <a:off x="2667000" y="742951"/>
            <a:ext cx="6134100" cy="3479800"/>
          </a:xfrm>
        </p:spPr>
        <p:txBody>
          <a:bodyPr/>
          <a:lstStyle>
            <a:lvl1pPr>
              <a:lnSpc>
                <a:spcPct val="110000"/>
              </a:lnSpc>
              <a:spcAft>
                <a:spcPts val="0"/>
              </a:spcAft>
              <a:defRPr sz="2200" i="1"/>
            </a:lvl1pPr>
          </a:lstStyle>
          <a:p>
            <a:pPr lvl="0"/>
            <a:r>
              <a:rPr lang="en-US"/>
              <a:t>Click to edit Master text styles</a:t>
            </a:r>
          </a:p>
        </p:txBody>
      </p:sp>
      <p:sp>
        <p:nvSpPr>
          <p:cNvPr id="8" name="Text Placeholder 10">
            <a:extLst>
              <a:ext uri="{FF2B5EF4-FFF2-40B4-BE49-F238E27FC236}">
                <a16:creationId xmlns:a16="http://schemas.microsoft.com/office/drawing/2014/main" id="{95A99FCE-4B1F-42B4-8D4B-0D8F7E3CF3B5}"/>
              </a:ext>
            </a:extLst>
          </p:cNvPr>
          <p:cNvSpPr>
            <a:spLocks noGrp="1"/>
          </p:cNvSpPr>
          <p:nvPr>
            <p:ph type="body" sz="quarter" idx="13" hasCustomPrompt="1"/>
          </p:nvPr>
        </p:nvSpPr>
        <p:spPr>
          <a:xfrm>
            <a:off x="342900" y="2876550"/>
            <a:ext cx="1943100" cy="609600"/>
          </a:xfrm>
        </p:spPr>
        <p:txBody>
          <a:bodyPr/>
          <a:lstStyle>
            <a:lvl1pPr>
              <a:defRPr sz="1400" b="0" i="1"/>
            </a:lvl1pPr>
          </a:lstStyle>
          <a:p>
            <a:pPr lvl="0"/>
            <a:r>
              <a:rPr lang="en-US"/>
              <a:t>Enter Name/Title</a:t>
            </a:r>
          </a:p>
        </p:txBody>
      </p:sp>
    </p:spTree>
    <p:extLst>
      <p:ext uri="{BB962C8B-B14F-4D97-AF65-F5344CB8AC3E}">
        <p14:creationId xmlns:p14="http://schemas.microsoft.com/office/powerpoint/2010/main" val="183020964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Major Statement 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FBDB4D-A3B3-DF4E-B5D5-E32F7089B9CF}"/>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274AB416-7B6C-394B-8B7D-59E0F9FDCE80}"/>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13" name="Picture Placeholder 12">
            <a:extLst>
              <a:ext uri="{FF2B5EF4-FFF2-40B4-BE49-F238E27FC236}">
                <a16:creationId xmlns:a16="http://schemas.microsoft.com/office/drawing/2014/main" id="{FE5E1917-E0D3-C340-BF32-62449E7190B6}"/>
              </a:ext>
            </a:extLst>
          </p:cNvPr>
          <p:cNvSpPr>
            <a:spLocks noGrp="1"/>
          </p:cNvSpPr>
          <p:nvPr>
            <p:ph type="pic" sz="quarter" idx="12"/>
          </p:nvPr>
        </p:nvSpPr>
        <p:spPr>
          <a:xfrm>
            <a:off x="0" y="0"/>
            <a:ext cx="4572000" cy="4568825"/>
          </a:xfrm>
        </p:spPr>
        <p:txBody>
          <a:bodyPr/>
          <a:lstStyle/>
          <a:p>
            <a:endParaRPr lang="en-US"/>
          </a:p>
        </p:txBody>
      </p:sp>
      <p:sp>
        <p:nvSpPr>
          <p:cNvPr id="15" name="Text Placeholder 6">
            <a:extLst>
              <a:ext uri="{FF2B5EF4-FFF2-40B4-BE49-F238E27FC236}">
                <a16:creationId xmlns:a16="http://schemas.microsoft.com/office/drawing/2014/main" id="{2B85B31E-B06F-E744-961A-FD2E27B3BF31}"/>
              </a:ext>
            </a:extLst>
          </p:cNvPr>
          <p:cNvSpPr>
            <a:spLocks noGrp="1"/>
          </p:cNvSpPr>
          <p:nvPr>
            <p:ph type="body" sz="quarter" idx="13"/>
          </p:nvPr>
        </p:nvSpPr>
        <p:spPr>
          <a:xfrm>
            <a:off x="4572000" y="341313"/>
            <a:ext cx="4232275" cy="3881437"/>
          </a:xfrm>
        </p:spPr>
        <p:txBody>
          <a:bodyPr lIns="347472" rIns="347472" anchor="ctr" anchorCtr="0"/>
          <a:lstStyle>
            <a:lvl1pPr>
              <a:lnSpc>
                <a:spcPct val="120000"/>
              </a:lnSpc>
              <a:defRPr sz="2400" b="1" i="0">
                <a:solidFill>
                  <a:schemeClr val="accent4"/>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0721118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Major Statement 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FBDB4D-A3B3-DF4E-B5D5-E32F7089B9CF}"/>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274AB416-7B6C-394B-8B7D-59E0F9FDCE80}"/>
              </a:ext>
            </a:extLst>
          </p:cNvPr>
          <p:cNvSpPr>
            <a:spLocks noGrp="1"/>
          </p:cNvSpPr>
          <p:nvPr>
            <p:ph type="sldNum" sz="quarter" idx="11"/>
          </p:nvPr>
        </p:nvSpPr>
        <p:spPr/>
        <p:txBody>
          <a:bodyPr/>
          <a:lstStyle/>
          <a:p>
            <a:fld id="{C0D42ABE-EA05-4842-819E-2C916F1CD485}" type="slidenum">
              <a:rPr lang="en-US" smtClean="0"/>
              <a:pPr/>
              <a:t>‹#›</a:t>
            </a:fld>
            <a:endParaRPr lang="en-US"/>
          </a:p>
        </p:txBody>
      </p:sp>
      <p:sp>
        <p:nvSpPr>
          <p:cNvPr id="7" name="Text Placeholder 6">
            <a:extLst>
              <a:ext uri="{FF2B5EF4-FFF2-40B4-BE49-F238E27FC236}">
                <a16:creationId xmlns:a16="http://schemas.microsoft.com/office/drawing/2014/main" id="{03CEB4E8-9A5A-3C46-B2D0-6F503986AFC1}"/>
              </a:ext>
            </a:extLst>
          </p:cNvPr>
          <p:cNvSpPr>
            <a:spLocks noGrp="1"/>
          </p:cNvSpPr>
          <p:nvPr>
            <p:ph type="body" sz="quarter" idx="12"/>
          </p:nvPr>
        </p:nvSpPr>
        <p:spPr>
          <a:xfrm>
            <a:off x="3009900" y="341313"/>
            <a:ext cx="5794375" cy="3881437"/>
          </a:xfrm>
        </p:spPr>
        <p:txBody>
          <a:bodyPr lIns="347472" rIns="347472" anchor="ctr" anchorCtr="0"/>
          <a:lstStyle>
            <a:lvl1pPr>
              <a:lnSpc>
                <a:spcPct val="120000"/>
              </a:lnSpc>
              <a:defRPr sz="2400" b="1" i="0">
                <a:solidFill>
                  <a:schemeClr val="accent4"/>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Picture Placeholder 4">
            <a:extLst>
              <a:ext uri="{FF2B5EF4-FFF2-40B4-BE49-F238E27FC236}">
                <a16:creationId xmlns:a16="http://schemas.microsoft.com/office/drawing/2014/main" id="{860B3F11-49CC-2440-B17A-D900564C445A}"/>
              </a:ext>
            </a:extLst>
          </p:cNvPr>
          <p:cNvSpPr>
            <a:spLocks noGrp="1"/>
          </p:cNvSpPr>
          <p:nvPr>
            <p:ph type="pic" sz="quarter" idx="13"/>
          </p:nvPr>
        </p:nvSpPr>
        <p:spPr>
          <a:xfrm>
            <a:off x="0" y="0"/>
            <a:ext cx="3009900" cy="4568825"/>
          </a:xfrm>
          <a:noFill/>
        </p:spPr>
        <p:txBody>
          <a:bodyPr/>
          <a:lstStyle/>
          <a:p>
            <a:endParaRPr lang="en-US"/>
          </a:p>
        </p:txBody>
      </p:sp>
    </p:spTree>
    <p:extLst>
      <p:ext uri="{BB962C8B-B14F-4D97-AF65-F5344CB8AC3E}">
        <p14:creationId xmlns:p14="http://schemas.microsoft.com/office/powerpoint/2010/main" val="178892742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vy content slid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6BAE5C8-02C3-7D4E-9282-513966F75270}"/>
              </a:ext>
            </a:extLst>
          </p:cNvPr>
          <p:cNvSpPr>
            <a:spLocks noGrp="1"/>
          </p:cNvSpPr>
          <p:nvPr>
            <p:ph type="ftr" sz="quarter" idx="10"/>
          </p:nvPr>
        </p:nvSpPr>
        <p:spPr/>
        <p:txBody>
          <a:bodyPr/>
          <a:lstStyle>
            <a:lvl1pPr>
              <a:defRPr>
                <a:solidFill>
                  <a:schemeClr val="tx2"/>
                </a:solidFill>
              </a:defRPr>
            </a:lvl1pPr>
          </a:lstStyle>
          <a:p>
            <a:r>
              <a:rPr lang="en-US"/>
              <a:t>Vizient Presentation  │  2022  │  Confidential information  © 2022 Vizient, Inc. All rights reserved</a:t>
            </a:r>
          </a:p>
        </p:txBody>
      </p:sp>
      <p:sp>
        <p:nvSpPr>
          <p:cNvPr id="2" name="Slide Number Placeholder 1">
            <a:extLst>
              <a:ext uri="{FF2B5EF4-FFF2-40B4-BE49-F238E27FC236}">
                <a16:creationId xmlns:a16="http://schemas.microsoft.com/office/drawing/2014/main" id="{C0D12385-B844-F74C-BE05-A3D7E0C7CE9D}"/>
              </a:ext>
            </a:extLst>
          </p:cNvPr>
          <p:cNvSpPr>
            <a:spLocks noGrp="1"/>
          </p:cNvSpPr>
          <p:nvPr>
            <p:ph type="sldNum" sz="quarter" idx="11"/>
          </p:nvPr>
        </p:nvSpPr>
        <p:spPr/>
        <p:txBody>
          <a:bodyPr/>
          <a:lstStyle>
            <a:lvl1pPr>
              <a:defRPr>
                <a:solidFill>
                  <a:schemeClr val="tx2"/>
                </a:solidFill>
              </a:defRPr>
            </a:lvl1pPr>
          </a:lstStyle>
          <a:p>
            <a:fld id="{C0D42ABE-EA05-4842-819E-2C916F1CD485}" type="slidenum">
              <a:rPr lang="en-US" smtClean="0"/>
              <a:pPr/>
              <a:t>‹#›</a:t>
            </a:fld>
            <a:endParaRPr lang="en-US"/>
          </a:p>
        </p:txBody>
      </p:sp>
      <p:sp>
        <p:nvSpPr>
          <p:cNvPr id="4" name="Title 3">
            <a:extLst>
              <a:ext uri="{FF2B5EF4-FFF2-40B4-BE49-F238E27FC236}">
                <a16:creationId xmlns:a16="http://schemas.microsoft.com/office/drawing/2014/main" id="{389BFE63-EF0F-494E-AFD6-9FCFDDE7CA8A}"/>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pic>
        <p:nvPicPr>
          <p:cNvPr id="5" name="Picture 4">
            <a:extLst>
              <a:ext uri="{FF2B5EF4-FFF2-40B4-BE49-F238E27FC236}">
                <a16:creationId xmlns:a16="http://schemas.microsoft.com/office/drawing/2014/main" id="{B0291158-3464-7847-B2C5-4538642EFE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4152" y="4745736"/>
            <a:ext cx="777240" cy="192264"/>
          </a:xfrm>
          <a:prstGeom prst="rect">
            <a:avLst/>
          </a:prstGeom>
        </p:spPr>
      </p:pic>
      <p:sp>
        <p:nvSpPr>
          <p:cNvPr id="7" name="Text Placeholder 2">
            <a:extLst>
              <a:ext uri="{FF2B5EF4-FFF2-40B4-BE49-F238E27FC236}">
                <a16:creationId xmlns:a16="http://schemas.microsoft.com/office/drawing/2014/main" id="{57A2CC73-8B63-0940-911C-913D849A1A9B}"/>
              </a:ext>
            </a:extLst>
          </p:cNvPr>
          <p:cNvSpPr>
            <a:spLocks noGrp="1"/>
          </p:cNvSpPr>
          <p:nvPr>
            <p:ph idx="1" hasCustomPrompt="1"/>
          </p:nvPr>
        </p:nvSpPr>
        <p:spPr>
          <a:xfrm>
            <a:off x="347470" y="1280161"/>
            <a:ext cx="8458198" cy="2942590"/>
          </a:xfrm>
          <a:prstGeom prst="rect">
            <a:avLst/>
          </a:prstGeom>
        </p:spPr>
        <p:txBody>
          <a:bodyPr vert="horz" lIns="0" tIns="0" rIns="0" bIns="0" rtlCol="0" anchor="t" anchorCtr="0">
            <a:noAutofit/>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245394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6_Title slide+image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0"/>
            <a:ext cx="8404941" cy="2832100"/>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252035414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bg1"/>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84B52571-B406-416C-86DC-A27D96E936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749417"/>
            <a:ext cx="2362190" cy="584333"/>
          </a:xfrm>
          <a:prstGeom prst="rect">
            <a:avLst/>
          </a:prstGeom>
        </p:spPr>
      </p:pic>
      <p:sp>
        <p:nvSpPr>
          <p:cNvPr id="11" name="Rectangle 10"/>
          <p:cNvSpPr/>
          <p:nvPr userDrawn="1"/>
        </p:nvSpPr>
        <p:spPr>
          <a:xfrm>
            <a:off x="2530025" y="4278092"/>
            <a:ext cx="4083948" cy="407418"/>
          </a:xfrm>
          <a:prstGeom prst="rect">
            <a:avLst/>
          </a:prstGeom>
        </p:spPr>
        <p:txBody>
          <a:bodyPr wrap="square" lIns="0" tIns="0" rIns="0" bIns="0">
            <a:noAutofit/>
          </a:bodyPr>
          <a:lstStyle/>
          <a:p>
            <a:pPr algn="ctr"/>
            <a:r>
              <a:rPr lang="en-US" sz="800">
                <a:solidFill>
                  <a:schemeClr val="tx2"/>
                </a:solidFill>
              </a:rPr>
              <a:t>This information is proprietary and highly confidential. Any unauthorized dissemination, </a:t>
            </a:r>
            <a:br>
              <a:rPr lang="en-US" sz="800">
                <a:solidFill>
                  <a:schemeClr val="tx2"/>
                </a:solidFill>
              </a:rPr>
            </a:br>
            <a:r>
              <a:rPr lang="en-US" sz="800">
                <a:solidFill>
                  <a:schemeClr val="tx2"/>
                </a:solidFill>
              </a:rPr>
              <a:t>distribution or copying is strictly prohibited. Any violation of this prohibition may be subject </a:t>
            </a:r>
            <a:br>
              <a:rPr lang="en-US" sz="800">
                <a:solidFill>
                  <a:schemeClr val="tx2"/>
                </a:solidFill>
              </a:rPr>
            </a:br>
            <a:r>
              <a:rPr lang="en-US" sz="800">
                <a:solidFill>
                  <a:schemeClr val="tx2"/>
                </a:solidFill>
              </a:rPr>
              <a:t>to penalties and recourse under the law. Copyright </a:t>
            </a:r>
            <a:fld id="{A9E45609-FA5A-104D-BEE8-8CBE1701BAFA}" type="datetimeyyyy">
              <a:rPr lang="en-US" sz="800" smtClean="0">
                <a:solidFill>
                  <a:schemeClr val="tx2"/>
                </a:solidFill>
              </a:rPr>
              <a:pPr algn="ctr"/>
              <a:t>2022</a:t>
            </a:fld>
            <a:r>
              <a:rPr lang="en-US" sz="800">
                <a:solidFill>
                  <a:schemeClr val="tx2"/>
                </a:solidFill>
              </a:rPr>
              <a:t> Vizient, Inc. All rights reserved.</a:t>
            </a:r>
          </a:p>
        </p:txBody>
      </p:sp>
      <p:sp>
        <p:nvSpPr>
          <p:cNvPr id="5" name="TextBox 4">
            <a:extLst>
              <a:ext uri="{FF2B5EF4-FFF2-40B4-BE49-F238E27FC236}">
                <a16:creationId xmlns:a16="http://schemas.microsoft.com/office/drawing/2014/main" id="{177F5AC5-02D1-2543-9BC6-5B32CC9C2591}"/>
              </a:ext>
            </a:extLst>
          </p:cNvPr>
          <p:cNvSpPr txBox="1"/>
          <p:nvPr userDrawn="1"/>
        </p:nvSpPr>
        <p:spPr>
          <a:xfrm>
            <a:off x="2176718" y="1263594"/>
            <a:ext cx="4790565" cy="615553"/>
          </a:xfrm>
          <a:prstGeom prst="rect">
            <a:avLst/>
          </a:prstGeom>
          <a:noFill/>
        </p:spPr>
        <p:txBody>
          <a:bodyPr wrap="square" lIns="0" tIns="0" rIns="0" bIns="0" rtlCol="0" anchor="t" anchorCtr="0">
            <a:spAutoFit/>
          </a:bodyPr>
          <a:lstStyle/>
          <a:p>
            <a:pPr algn="ctr"/>
            <a:r>
              <a:rPr lang="en-US" sz="4000" b="1">
                <a:solidFill>
                  <a:schemeClr val="bg2"/>
                </a:solidFill>
              </a:rPr>
              <a:t>Let’s work together</a:t>
            </a:r>
          </a:p>
        </p:txBody>
      </p:sp>
      <p:sp>
        <p:nvSpPr>
          <p:cNvPr id="3" name="Text Placeholder 2">
            <a:extLst>
              <a:ext uri="{FF2B5EF4-FFF2-40B4-BE49-F238E27FC236}">
                <a16:creationId xmlns:a16="http://schemas.microsoft.com/office/drawing/2014/main" id="{FA4C27BA-E36E-0145-8C25-A03E061847CD}"/>
              </a:ext>
            </a:extLst>
          </p:cNvPr>
          <p:cNvSpPr>
            <a:spLocks noGrp="1"/>
          </p:cNvSpPr>
          <p:nvPr>
            <p:ph type="body" sz="quarter" idx="14" hasCustomPrompt="1"/>
          </p:nvPr>
        </p:nvSpPr>
        <p:spPr>
          <a:xfrm>
            <a:off x="2040635" y="3736121"/>
            <a:ext cx="5062728" cy="242888"/>
          </a:xfrm>
          <a:prstGeom prst="rect">
            <a:avLst/>
          </a:prstGeom>
        </p:spPr>
        <p:txBody>
          <a:bodyPr lIns="0" tIns="0" rIns="0" bIns="0"/>
          <a:lstStyle>
            <a:lvl1pPr algn="ctr">
              <a:defRPr sz="1400">
                <a:solidFill>
                  <a:schemeClr val="tx2"/>
                </a:solidFill>
              </a:defRPr>
            </a:lvl1pPr>
          </a:lstStyle>
          <a:p>
            <a:pPr lvl="0"/>
            <a:r>
              <a:rPr lang="en-US"/>
              <a:t>Enter your name and email address here</a:t>
            </a:r>
          </a:p>
        </p:txBody>
      </p:sp>
      <p:sp>
        <p:nvSpPr>
          <p:cNvPr id="13" name="TextBox 12">
            <a:extLst>
              <a:ext uri="{FF2B5EF4-FFF2-40B4-BE49-F238E27FC236}">
                <a16:creationId xmlns:a16="http://schemas.microsoft.com/office/drawing/2014/main" id="{3033009F-5641-3F4F-9B75-E4F54F114294}"/>
              </a:ext>
            </a:extLst>
          </p:cNvPr>
          <p:cNvSpPr txBox="1"/>
          <p:nvPr userDrawn="1"/>
        </p:nvSpPr>
        <p:spPr>
          <a:xfrm>
            <a:off x="5227692" y="-44605"/>
            <a:ext cx="0" cy="0"/>
          </a:xfrm>
          <a:prstGeom prst="rect">
            <a:avLst/>
          </a:prstGeom>
          <a:noFill/>
        </p:spPr>
        <p:txBody>
          <a:bodyPr wrap="none" lIns="0" tIns="0" rIns="0" bIns="0" rtlCol="0">
            <a:noAutofit/>
          </a:bodyPr>
          <a:lstStyle/>
          <a:p>
            <a:endParaRPr lang="en-US" sz="1400">
              <a:solidFill>
                <a:schemeClr val="tx2"/>
              </a:solidFill>
            </a:endParaRPr>
          </a:p>
        </p:txBody>
      </p:sp>
      <p:cxnSp>
        <p:nvCxnSpPr>
          <p:cNvPr id="8" name="Straight Connector 7">
            <a:extLst>
              <a:ext uri="{FF2B5EF4-FFF2-40B4-BE49-F238E27FC236}">
                <a16:creationId xmlns:a16="http://schemas.microsoft.com/office/drawing/2014/main" id="{81EFBC9F-B88C-704A-8F2A-F111F5D72F43}"/>
              </a:ext>
            </a:extLst>
          </p:cNvPr>
          <p:cNvCxnSpPr>
            <a:cxnSpLocks/>
          </p:cNvCxnSpPr>
          <p:nvPr userDrawn="1"/>
        </p:nvCxnSpPr>
        <p:spPr>
          <a:xfrm>
            <a:off x="3943561" y="2183341"/>
            <a:ext cx="1256879"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4001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losing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2530025" y="4278092"/>
            <a:ext cx="4083948" cy="407418"/>
          </a:xfrm>
          <a:prstGeom prst="rect">
            <a:avLst/>
          </a:prstGeom>
        </p:spPr>
        <p:txBody>
          <a:bodyPr wrap="square" lIns="0" tIns="0" rIns="0" bIns="0">
            <a:noAutofit/>
          </a:bodyPr>
          <a:lstStyle/>
          <a:p>
            <a:pPr algn="ctr"/>
            <a:r>
              <a:rPr lang="en-US" sz="800">
                <a:solidFill>
                  <a:schemeClr val="bg1"/>
                </a:solidFill>
              </a:rPr>
              <a:t>This information is proprietary and highly confidential. Any unauthorized dissemination, </a:t>
            </a:r>
            <a:br>
              <a:rPr lang="en-US" sz="800">
                <a:solidFill>
                  <a:schemeClr val="bg1"/>
                </a:solidFill>
              </a:rPr>
            </a:br>
            <a:r>
              <a:rPr lang="en-US" sz="800">
                <a:solidFill>
                  <a:schemeClr val="bg1"/>
                </a:solidFill>
              </a:rPr>
              <a:t>distribution or copying is strictly prohibited. Any violation of this prohibition may be subject </a:t>
            </a:r>
            <a:br>
              <a:rPr lang="en-US" sz="800">
                <a:solidFill>
                  <a:schemeClr val="bg1"/>
                </a:solidFill>
              </a:rPr>
            </a:br>
            <a:r>
              <a:rPr lang="en-US" sz="800">
                <a:solidFill>
                  <a:schemeClr val="bg1"/>
                </a:solidFill>
              </a:rPr>
              <a:t>to penalties and recourse under the law. Copyright </a:t>
            </a:r>
            <a:fld id="{A9E45609-FA5A-104D-BEE8-8CBE1701BAFA}" type="datetimeyyyy">
              <a:rPr lang="en-US" sz="800" smtClean="0">
                <a:solidFill>
                  <a:schemeClr val="bg1"/>
                </a:solidFill>
              </a:rPr>
              <a:pPr algn="ctr"/>
              <a:t>2022</a:t>
            </a:fld>
            <a:r>
              <a:rPr lang="en-US" sz="800">
                <a:solidFill>
                  <a:schemeClr val="bg1"/>
                </a:solidFill>
              </a:rPr>
              <a:t> Vizient, Inc. All rights reserved.</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429000" y="2752096"/>
            <a:ext cx="2362200" cy="584333"/>
          </a:xfrm>
          <a:prstGeom prst="rect">
            <a:avLst/>
          </a:prstGeom>
        </p:spPr>
      </p:pic>
      <p:sp>
        <p:nvSpPr>
          <p:cNvPr id="5" name="TextBox 4">
            <a:extLst>
              <a:ext uri="{FF2B5EF4-FFF2-40B4-BE49-F238E27FC236}">
                <a16:creationId xmlns:a16="http://schemas.microsoft.com/office/drawing/2014/main" id="{177F5AC5-02D1-2543-9BC6-5B32CC9C2591}"/>
              </a:ext>
            </a:extLst>
          </p:cNvPr>
          <p:cNvSpPr txBox="1"/>
          <p:nvPr userDrawn="1"/>
        </p:nvSpPr>
        <p:spPr>
          <a:xfrm>
            <a:off x="2176718" y="1263594"/>
            <a:ext cx="4790565" cy="615553"/>
          </a:xfrm>
          <a:prstGeom prst="rect">
            <a:avLst/>
          </a:prstGeom>
          <a:noFill/>
        </p:spPr>
        <p:txBody>
          <a:bodyPr wrap="square" lIns="0" tIns="0" rIns="0" bIns="0" rtlCol="0" anchor="t" anchorCtr="0">
            <a:spAutoFit/>
          </a:bodyPr>
          <a:lstStyle/>
          <a:p>
            <a:pPr algn="ctr"/>
            <a:r>
              <a:rPr lang="en-US" sz="4000" b="1">
                <a:solidFill>
                  <a:schemeClr val="bg1"/>
                </a:solidFill>
              </a:rPr>
              <a:t>Let’s work together</a:t>
            </a:r>
          </a:p>
        </p:txBody>
      </p:sp>
      <p:cxnSp>
        <p:nvCxnSpPr>
          <p:cNvPr id="7" name="Straight Connector 6">
            <a:extLst>
              <a:ext uri="{FF2B5EF4-FFF2-40B4-BE49-F238E27FC236}">
                <a16:creationId xmlns:a16="http://schemas.microsoft.com/office/drawing/2014/main" id="{28FEE6BA-3950-5C46-AD1C-01B4A1909747}"/>
              </a:ext>
            </a:extLst>
          </p:cNvPr>
          <p:cNvCxnSpPr>
            <a:cxnSpLocks/>
          </p:cNvCxnSpPr>
          <p:nvPr/>
        </p:nvCxnSpPr>
        <p:spPr>
          <a:xfrm>
            <a:off x="3943561" y="2183341"/>
            <a:ext cx="1256879" cy="0"/>
          </a:xfrm>
          <a:prstGeom prst="line">
            <a:avLst/>
          </a:prstGeom>
          <a:ln w="50800" cap="rnd">
            <a:solidFill>
              <a:schemeClr val="bg2">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A4C27BA-E36E-0145-8C25-A03E061847CD}"/>
              </a:ext>
            </a:extLst>
          </p:cNvPr>
          <p:cNvSpPr>
            <a:spLocks noGrp="1"/>
          </p:cNvSpPr>
          <p:nvPr>
            <p:ph type="body" sz="quarter" idx="14" hasCustomPrompt="1"/>
          </p:nvPr>
        </p:nvSpPr>
        <p:spPr>
          <a:xfrm>
            <a:off x="2040635" y="3736121"/>
            <a:ext cx="5062728" cy="242888"/>
          </a:xfrm>
          <a:prstGeom prst="rect">
            <a:avLst/>
          </a:prstGeom>
        </p:spPr>
        <p:txBody>
          <a:bodyPr lIns="0" tIns="0" rIns="0" bIns="0"/>
          <a:lstStyle>
            <a:lvl1pPr algn="ctr">
              <a:defRPr sz="1400">
                <a:solidFill>
                  <a:schemeClr val="bg1"/>
                </a:solidFill>
              </a:defRPr>
            </a:lvl1pPr>
          </a:lstStyle>
          <a:p>
            <a:pPr lvl="0"/>
            <a:r>
              <a:rPr lang="en-US"/>
              <a:t>Enter your name and email address here</a:t>
            </a:r>
          </a:p>
        </p:txBody>
      </p:sp>
      <p:sp>
        <p:nvSpPr>
          <p:cNvPr id="13" name="TextBox 12">
            <a:extLst>
              <a:ext uri="{FF2B5EF4-FFF2-40B4-BE49-F238E27FC236}">
                <a16:creationId xmlns:a16="http://schemas.microsoft.com/office/drawing/2014/main" id="{3033009F-5641-3F4F-9B75-E4F54F114294}"/>
              </a:ext>
            </a:extLst>
          </p:cNvPr>
          <p:cNvSpPr txBox="1"/>
          <p:nvPr userDrawn="1"/>
        </p:nvSpPr>
        <p:spPr>
          <a:xfrm>
            <a:off x="5227692" y="-44605"/>
            <a:ext cx="0" cy="0"/>
          </a:xfrm>
          <a:prstGeom prst="rect">
            <a:avLst/>
          </a:prstGeom>
          <a:noFill/>
        </p:spPr>
        <p:txBody>
          <a:bodyPr wrap="none" lIns="0" tIns="0" rIns="0" bIns="0" rtlCol="0">
            <a:noAutofit/>
          </a:bodyPr>
          <a:lstStyle/>
          <a:p>
            <a:endParaRPr lang="en-US" sz="1400">
              <a:solidFill>
                <a:schemeClr val="tx2"/>
              </a:solidFill>
            </a:endParaRPr>
          </a:p>
        </p:txBody>
      </p:sp>
    </p:spTree>
    <p:extLst>
      <p:ext uri="{BB962C8B-B14F-4D97-AF65-F5344CB8AC3E}">
        <p14:creationId xmlns:p14="http://schemas.microsoft.com/office/powerpoint/2010/main" val="37420647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0414255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125815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28287001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7">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42356274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8">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893"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1267905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9">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9FAD9-C86C-C449-AEEA-9996899008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808" y="1483"/>
            <a:ext cx="8404941" cy="2829134"/>
          </a:xfrm>
          <a:prstGeom prst="rect">
            <a:avLst/>
          </a:prstGeom>
        </p:spPr>
      </p:pic>
      <p:sp>
        <p:nvSpPr>
          <p:cNvPr id="3" name="Subtitle 2"/>
          <p:cNvSpPr>
            <a:spLocks noGrp="1"/>
          </p:cNvSpPr>
          <p:nvPr>
            <p:ph type="subTitle" idx="1" hasCustomPrompt="1"/>
          </p:nvPr>
        </p:nvSpPr>
        <p:spPr>
          <a:xfrm>
            <a:off x="938214" y="4152475"/>
            <a:ext cx="5157787" cy="413692"/>
          </a:xfrm>
          <a:prstGeom prst="rect">
            <a:avLst/>
          </a:prstGeom>
        </p:spPr>
        <p:txBody>
          <a:bodyPr lIns="0" tIns="0" rIns="0" bIns="0" anchor="b"/>
          <a:lstStyle>
            <a:lvl1pPr marL="0" indent="0" algn="l">
              <a:spcAft>
                <a:spcPts val="0"/>
              </a:spcAft>
              <a:buNone/>
              <a:defRPr sz="1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and date</a:t>
            </a:r>
          </a:p>
        </p:txBody>
      </p:sp>
      <p:sp>
        <p:nvSpPr>
          <p:cNvPr id="2" name="Title 1"/>
          <p:cNvSpPr>
            <a:spLocks noGrp="1"/>
          </p:cNvSpPr>
          <p:nvPr>
            <p:ph type="ctrTitle" hasCustomPrompt="1"/>
          </p:nvPr>
        </p:nvSpPr>
        <p:spPr>
          <a:xfrm>
            <a:off x="938214" y="3136392"/>
            <a:ext cx="7620522" cy="843179"/>
          </a:xfrm>
          <a:prstGeom prst="rect">
            <a:avLst/>
          </a:prstGeom>
        </p:spPr>
        <p:txBody>
          <a:bodyPr lIns="0" tIns="0" rIns="0" bIns="0"/>
          <a:lstStyle>
            <a:lvl1pPr>
              <a:defRPr sz="2800" b="1">
                <a:solidFill>
                  <a:schemeClr val="accent4"/>
                </a:solidFill>
              </a:defRPr>
            </a:lvl1pPr>
          </a:lstStyle>
          <a:p>
            <a:r>
              <a:rPr lang="en-US"/>
              <a:t>Click to add presentation title headline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583" y="4171060"/>
            <a:ext cx="1463040" cy="361911"/>
          </a:xfrm>
          <a:prstGeom prst="rect">
            <a:avLst/>
          </a:prstGeom>
        </p:spPr>
      </p:pic>
      <p:sp>
        <p:nvSpPr>
          <p:cNvPr id="9" name="Rounded Rectangle 8">
            <a:extLst>
              <a:ext uri="{FF2B5EF4-FFF2-40B4-BE49-F238E27FC236}">
                <a16:creationId xmlns:a16="http://schemas.microsoft.com/office/drawing/2014/main" id="{E8FF3A23-BB12-0B4F-84B1-C02C1A709E13}"/>
              </a:ext>
            </a:extLst>
          </p:cNvPr>
          <p:cNvSpPr/>
          <p:nvPr userDrawn="1"/>
        </p:nvSpPr>
        <p:spPr>
          <a:xfrm>
            <a:off x="342900" y="342900"/>
            <a:ext cx="8458200" cy="4457700"/>
          </a:xfrm>
          <a:prstGeom prst="roundRect">
            <a:avLst>
              <a:gd name="adj" fmla="val 4855"/>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9970431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17.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287107"/>
      </p:ext>
    </p:extLst>
  </p:cSld>
  <p:clrMap bg1="lt1" tx1="dk1" bg2="lt2" tx2="dk2" accent1="accent1" accent2="accent2" accent3="accent3" accent4="accent4" accent5="accent5" accent6="accent6" hlink="hlink" folHlink="folHlink"/>
  <p:sldLayoutIdLst>
    <p:sldLayoutId id="2147483757"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9" r:id="rId12"/>
    <p:sldLayoutId id="2147483910" r:id="rId13"/>
    <p:sldLayoutId id="2147483911" r:id="rId14"/>
    <p:sldLayoutId id="2147483912" r:id="rId15"/>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2"/>
          </a:solidFill>
          <a:latin typeface="+mj-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j-lt"/>
          <a:ea typeface="+mn-ea"/>
          <a:cs typeface="+mn-cs"/>
        </a:defRPr>
      </a:lvl2pPr>
      <a:lvl3pPr marL="174625"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3pPr>
      <a:lvl4pPr marL="349250"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4pPr>
      <a:lvl5pPr marL="511175" indent="-161925" algn="l" defTabSz="914400" rtl="0" eaLnBrk="1" latinLnBrk="0" hangingPunct="1">
        <a:lnSpc>
          <a:spcPct val="90000"/>
        </a:lnSpc>
        <a:spcBef>
          <a:spcPts val="0"/>
        </a:spcBef>
        <a:spcAft>
          <a:spcPts val="6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C35EA4"/>
          </p15:clr>
        </p15:guide>
        <p15:guide id="2" pos="2880" userDrawn="1">
          <p15:clr>
            <a:srgbClr val="C35EA4"/>
          </p15:clr>
        </p15:guide>
        <p15:guide id="3" pos="216" userDrawn="1">
          <p15:clr>
            <a:srgbClr val="C35EA4"/>
          </p15:clr>
        </p15:guide>
        <p15:guide id="4" pos="5544" userDrawn="1">
          <p15:clr>
            <a:srgbClr val="C35EA4"/>
          </p15:clr>
        </p15:guide>
        <p15:guide id="5" orient="horz" pos="216" userDrawn="1">
          <p15:clr>
            <a:srgbClr val="C35EA4"/>
          </p15:clr>
        </p15:guide>
        <p15:guide id="6" orient="horz" pos="3024" userDrawn="1">
          <p15:clr>
            <a:srgbClr val="C35EA4"/>
          </p15:clr>
        </p15:guide>
        <p15:guide id="7" pos="2952" userDrawn="1">
          <p15:clr>
            <a:srgbClr val="5ACBF0"/>
          </p15:clr>
        </p15:guide>
        <p15:guide id="8" pos="2808" userDrawn="1">
          <p15:clr>
            <a:srgbClr val="5ACBF0"/>
          </p15:clr>
        </p15:guide>
        <p15:guide id="9" orient="horz" pos="8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8F13A4-46F7-E34D-9DB8-3859A42BDF0C}"/>
              </a:ext>
            </a:extLst>
          </p:cNvPr>
          <p:cNvSpPr/>
          <p:nvPr userDrawn="1"/>
        </p:nvSpPr>
        <p:spPr>
          <a:xfrm>
            <a:off x="0" y="4568825"/>
            <a:ext cx="9144000" cy="57467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endParaRPr lang="en-US" sz="1400">
              <a:solidFill>
                <a:schemeClr val="accent4"/>
              </a:solidFill>
            </a:endParaRPr>
          </a:p>
        </p:txBody>
      </p:sp>
      <p:sp>
        <p:nvSpPr>
          <p:cNvPr id="3" name="Text Placeholder 2"/>
          <p:cNvSpPr>
            <a:spLocks noGrp="1"/>
          </p:cNvSpPr>
          <p:nvPr>
            <p:ph type="body" idx="1"/>
          </p:nvPr>
        </p:nvSpPr>
        <p:spPr>
          <a:xfrm>
            <a:off x="347470" y="1280161"/>
            <a:ext cx="8458198" cy="2942590"/>
          </a:xfrm>
          <a:prstGeom prst="rect">
            <a:avLst/>
          </a:prstGeom>
        </p:spPr>
        <p:txBody>
          <a:bodyPr vert="horz" lIns="0" tIns="0" rIns="0" bIns="0" rtlCol="0" anchor="t" anchorCtr="0">
            <a:noAutofit/>
          </a:body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pic>
        <p:nvPicPr>
          <p:cNvPr id="9" name="Picture 8" descr="A picture containing text, clipart&#10;&#10;Description automatically generated">
            <a:extLst>
              <a:ext uri="{FF2B5EF4-FFF2-40B4-BE49-F238E27FC236}">
                <a16:creationId xmlns:a16="http://schemas.microsoft.com/office/drawing/2014/main" id="{E3326F40-6E7D-4C49-A5DA-E3DA3DD6462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74152" y="4745736"/>
            <a:ext cx="777240" cy="192265"/>
          </a:xfrm>
          <a:prstGeom prst="rect">
            <a:avLst/>
          </a:prstGeom>
        </p:spPr>
      </p:pic>
      <p:sp>
        <p:nvSpPr>
          <p:cNvPr id="4" name="Title Placeholder 3">
            <a:extLst>
              <a:ext uri="{FF2B5EF4-FFF2-40B4-BE49-F238E27FC236}">
                <a16:creationId xmlns:a16="http://schemas.microsoft.com/office/drawing/2014/main" id="{982A1FB0-A54B-AE48-80C0-0E7ACDB5FC16}"/>
              </a:ext>
            </a:extLst>
          </p:cNvPr>
          <p:cNvSpPr>
            <a:spLocks noGrp="1"/>
          </p:cNvSpPr>
          <p:nvPr>
            <p:ph type="title"/>
          </p:nvPr>
        </p:nvSpPr>
        <p:spPr>
          <a:xfrm>
            <a:off x="347472" y="347472"/>
            <a:ext cx="8458200" cy="387798"/>
          </a:xfrm>
          <a:prstGeom prst="rect">
            <a:avLst/>
          </a:prstGeom>
        </p:spPr>
        <p:txBody>
          <a:bodyPr vert="horz" lIns="0" tIns="0" rIns="0" bIns="0" rtlCol="0" anchor="t" anchorCtr="0">
            <a:spAutoFit/>
          </a:bodyPr>
          <a:lstStyle/>
          <a:p>
            <a:r>
              <a:rPr lang="en-US"/>
              <a:t>Click to edit Master title style</a:t>
            </a:r>
          </a:p>
        </p:txBody>
      </p:sp>
      <p:sp>
        <p:nvSpPr>
          <p:cNvPr id="6" name="Slide Number Placeholder 5"/>
          <p:cNvSpPr>
            <a:spLocks noGrp="1"/>
          </p:cNvSpPr>
          <p:nvPr>
            <p:ph type="sldNum" sz="quarter" idx="4"/>
          </p:nvPr>
        </p:nvSpPr>
        <p:spPr>
          <a:xfrm>
            <a:off x="347472" y="4771478"/>
            <a:ext cx="349624" cy="136328"/>
          </a:xfrm>
          <a:prstGeom prst="rect">
            <a:avLst/>
          </a:prstGeom>
        </p:spPr>
        <p:txBody>
          <a:bodyPr vert="horz" lIns="0" tIns="0" rIns="0" bIns="0" rtlCol="0" anchor="b" anchorCtr="0">
            <a:noAutofit/>
          </a:bodyPr>
          <a:lstStyle>
            <a:lvl1pPr algn="l">
              <a:defRPr sz="800">
                <a:solidFill>
                  <a:schemeClr val="bg1"/>
                </a:solidFill>
                <a:latin typeface="+mj-lt"/>
              </a:defRPr>
            </a:lvl1pPr>
          </a:lstStyle>
          <a:p>
            <a:fld id="{C0D42ABE-EA05-4842-819E-2C916F1CD485}" type="slidenum">
              <a:rPr lang="en-US" smtClean="0"/>
              <a:pPr/>
              <a:t>‹#›</a:t>
            </a:fld>
            <a:endParaRPr lang="en-US"/>
          </a:p>
        </p:txBody>
      </p:sp>
      <p:sp>
        <p:nvSpPr>
          <p:cNvPr id="20" name="Footer Placeholder 19">
            <a:extLst>
              <a:ext uri="{FF2B5EF4-FFF2-40B4-BE49-F238E27FC236}">
                <a16:creationId xmlns:a16="http://schemas.microsoft.com/office/drawing/2014/main" id="{ED60F9AD-F576-7943-BCDB-6ACED3984E34}"/>
              </a:ext>
            </a:extLst>
          </p:cNvPr>
          <p:cNvSpPr>
            <a:spLocks noGrp="1"/>
          </p:cNvSpPr>
          <p:nvPr>
            <p:ph type="ftr" sz="quarter" idx="3"/>
          </p:nvPr>
        </p:nvSpPr>
        <p:spPr>
          <a:xfrm>
            <a:off x="822960" y="4773168"/>
            <a:ext cx="5157216" cy="137160"/>
          </a:xfrm>
          <a:prstGeom prst="rect">
            <a:avLst/>
          </a:prstGeom>
        </p:spPr>
        <p:txBody>
          <a:bodyPr vert="horz" lIns="0" tIns="0" rIns="0" bIns="0" rtlCol="0" anchor="b" anchorCtr="0"/>
          <a:lstStyle>
            <a:lvl1pPr algn="l">
              <a:defRPr sz="800">
                <a:solidFill>
                  <a:schemeClr val="bg1"/>
                </a:solidFill>
                <a:latin typeface="Arial" panose="020B0604020202020204" pitchFamily="34" charset="0"/>
                <a:cs typeface="Arial" panose="020B0604020202020204" pitchFamily="34" charset="0"/>
              </a:defRPr>
            </a:lvl1pPr>
          </a:lstStyle>
          <a:p>
            <a:r>
              <a:rPr lang="en-US"/>
              <a:t>Vizient Presentation  │  2022  │  Confidential information  © 2022 Vizient, Inc. All rights reserved</a:t>
            </a:r>
          </a:p>
        </p:txBody>
      </p:sp>
    </p:spTree>
    <p:extLst>
      <p:ext uri="{BB962C8B-B14F-4D97-AF65-F5344CB8AC3E}">
        <p14:creationId xmlns:p14="http://schemas.microsoft.com/office/powerpoint/2010/main" val="27166978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94" r:id="rId5"/>
    <p:sldLayoutId id="2147483895" r:id="rId6"/>
    <p:sldLayoutId id="2147483818" r:id="rId7"/>
    <p:sldLayoutId id="2147483820" r:id="rId8"/>
    <p:sldLayoutId id="2147483819" r:id="rId9"/>
    <p:sldLayoutId id="2147483896" r:id="rId10"/>
    <p:sldLayoutId id="2147483821" r:id="rId11"/>
    <p:sldLayoutId id="2147483706" r:id="rId12"/>
    <p:sldLayoutId id="2147483713" r:id="rId13"/>
    <p:sldLayoutId id="2147483790" r:id="rId14"/>
    <p:sldLayoutId id="2147483794" r:id="rId15"/>
    <p:sldLayoutId id="2147483892" r:id="rId16"/>
    <p:sldLayoutId id="2147483889" r:id="rId17"/>
    <p:sldLayoutId id="2147483884" r:id="rId18"/>
    <p:sldLayoutId id="2147483913" r:id="rId19"/>
  </p:sldLayoutIdLst>
  <p:hf hdr="0" dt="0"/>
  <p:txStyles>
    <p:title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2"/>
          </a:solidFill>
          <a:latin typeface="+mj-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j-lt"/>
          <a:ea typeface="+mn-ea"/>
          <a:cs typeface="+mn-cs"/>
        </a:defRPr>
      </a:lvl2pPr>
      <a:lvl3pPr marL="228600" indent="-13716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3pPr>
      <a:lvl4pPr marL="365760" indent="-13716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4pPr>
      <a:lvl5pPr marL="502920" indent="-137160" algn="l" defTabSz="914400" rtl="0" eaLnBrk="1" latinLnBrk="0" hangingPunct="1">
        <a:lnSpc>
          <a:spcPct val="90000"/>
        </a:lnSpc>
        <a:spcBef>
          <a:spcPts val="0"/>
        </a:spcBef>
        <a:spcAft>
          <a:spcPts val="6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C35EA4"/>
          </p15:clr>
        </p15:guide>
        <p15:guide id="2" orient="horz" pos="1620" userDrawn="1">
          <p15:clr>
            <a:srgbClr val="C35EA4"/>
          </p15:clr>
        </p15:guide>
        <p15:guide id="3" pos="216" userDrawn="1">
          <p15:clr>
            <a:srgbClr val="C35EA4"/>
          </p15:clr>
        </p15:guide>
        <p15:guide id="4" orient="horz" pos="215" userDrawn="1">
          <p15:clr>
            <a:srgbClr val="C35EA4"/>
          </p15:clr>
        </p15:guide>
        <p15:guide id="5" orient="horz" pos="3023" userDrawn="1">
          <p15:clr>
            <a:srgbClr val="C35EA4"/>
          </p15:clr>
        </p15:guide>
        <p15:guide id="6" pos="5546" userDrawn="1">
          <p15:clr>
            <a:srgbClr val="C35EA4"/>
          </p15:clr>
        </p15:guide>
        <p15:guide id="8" orient="horz" pos="2660" userDrawn="1">
          <p15:clr>
            <a:srgbClr val="C35EA4"/>
          </p15:clr>
        </p15:guide>
        <p15:guide id="9" pos="2952" userDrawn="1">
          <p15:clr>
            <a:srgbClr val="5ACBF0"/>
          </p15:clr>
        </p15:guide>
        <p15:guide id="10" pos="2808" userDrawn="1">
          <p15:clr>
            <a:srgbClr val="5ACBF0"/>
          </p15:clr>
        </p15:guide>
        <p15:guide id="11" pos="1584" userDrawn="1">
          <p15:clr>
            <a:srgbClr val="5ACBF0"/>
          </p15:clr>
        </p15:guide>
        <p15:guide id="12" pos="1440" userDrawn="1">
          <p15:clr>
            <a:srgbClr val="5ACBF0"/>
          </p15:clr>
        </p15:guide>
        <p15:guide id="13" pos="4176" userDrawn="1">
          <p15:clr>
            <a:srgbClr val="5ACBF0"/>
          </p15:clr>
        </p15:guide>
        <p15:guide id="14" pos="4320" userDrawn="1">
          <p15:clr>
            <a:srgbClr val="5ACBF0"/>
          </p15:clr>
        </p15:guide>
        <p15:guide id="15" orient="horz" pos="804" userDrawn="1">
          <p15:clr>
            <a:srgbClr val="C35EA4"/>
          </p15:clr>
        </p15:guide>
        <p15:guide id="16" pos="2040" userDrawn="1">
          <p15:clr>
            <a:srgbClr val="9FCC3B"/>
          </p15:clr>
        </p15:guide>
        <p15:guide id="17" pos="1896" userDrawn="1">
          <p15:clr>
            <a:srgbClr val="9FCC3B"/>
          </p15:clr>
        </p15:guide>
        <p15:guide id="18" pos="3720" userDrawn="1">
          <p15:clr>
            <a:srgbClr val="9FCC3B"/>
          </p15:clr>
        </p15:guide>
        <p15:guide id="19" pos="3864" userDrawn="1">
          <p15:clr>
            <a:srgbClr val="9FCC3B"/>
          </p15:clr>
        </p15:guide>
        <p15:guide id="20" orient="horz" pos="2878"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00567"/>
      </p:ext>
    </p:extLst>
  </p:cSld>
  <p:clrMap bg1="lt1" tx1="dk1" bg2="lt2" tx2="dk2" accent1="accent1" accent2="accent2" accent3="accent3" accent4="accent4" accent5="accent5" accent6="accent6" hlink="hlink" folHlink="folHlink"/>
  <p:sldLayoutIdLst>
    <p:sldLayoutId id="2147483907" r:id="rId1"/>
    <p:sldLayoutId id="2147483908" r:id="rId2"/>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2"/>
          </a:solidFill>
          <a:latin typeface="+mj-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j-lt"/>
          <a:ea typeface="+mn-ea"/>
          <a:cs typeface="+mn-cs"/>
        </a:defRPr>
      </a:lvl2pPr>
      <a:lvl3pPr marL="174625"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3pPr>
      <a:lvl4pPr marL="349250"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4pPr>
      <a:lvl5pPr marL="511175" indent="-161925" algn="l" defTabSz="914400" rtl="0" eaLnBrk="1" latinLnBrk="0" hangingPunct="1">
        <a:lnSpc>
          <a:spcPct val="90000"/>
        </a:lnSpc>
        <a:spcBef>
          <a:spcPts val="0"/>
        </a:spcBef>
        <a:spcAft>
          <a:spcPts val="6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EB1A6-DB77-4F18-A0F6-83098D78E917}"/>
              </a:ext>
            </a:extLst>
          </p:cNvPr>
          <p:cNvSpPr>
            <a:spLocks noGrp="1"/>
          </p:cNvSpPr>
          <p:nvPr>
            <p:ph type="title"/>
          </p:nvPr>
        </p:nvSpPr>
        <p:spPr/>
        <p:txBody>
          <a:bodyPr/>
          <a:lstStyle/>
          <a:p>
            <a:r>
              <a:rPr lang="en-US"/>
              <a:t>A Note to Coordinators</a:t>
            </a:r>
          </a:p>
        </p:txBody>
      </p:sp>
      <p:sp>
        <p:nvSpPr>
          <p:cNvPr id="4" name="Footer Placeholder 3">
            <a:extLst>
              <a:ext uri="{FF2B5EF4-FFF2-40B4-BE49-F238E27FC236}">
                <a16:creationId xmlns:a16="http://schemas.microsoft.com/office/drawing/2014/main" id="{1259E1DC-CC37-4B01-9315-14CAB5E663D4}"/>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5" name="Slide Number Placeholder 4">
            <a:extLst>
              <a:ext uri="{FF2B5EF4-FFF2-40B4-BE49-F238E27FC236}">
                <a16:creationId xmlns:a16="http://schemas.microsoft.com/office/drawing/2014/main" id="{56BFC5F9-730F-4A19-8FA2-6FD23E24833B}"/>
              </a:ext>
            </a:extLst>
          </p:cNvPr>
          <p:cNvSpPr>
            <a:spLocks noGrp="1"/>
          </p:cNvSpPr>
          <p:nvPr>
            <p:ph type="sldNum" sz="quarter" idx="11"/>
          </p:nvPr>
        </p:nvSpPr>
        <p:spPr/>
        <p:txBody>
          <a:bodyPr/>
          <a:lstStyle/>
          <a:p>
            <a:fld id="{C0D42ABE-EA05-4842-819E-2C916F1CD485}" type="slidenum">
              <a:rPr lang="en-US" smtClean="0"/>
              <a:pPr/>
              <a:t>1</a:t>
            </a:fld>
            <a:endParaRPr lang="en-US"/>
          </a:p>
        </p:txBody>
      </p:sp>
      <p:sp>
        <p:nvSpPr>
          <p:cNvPr id="6" name="Content Placeholder 6">
            <a:extLst>
              <a:ext uri="{FF2B5EF4-FFF2-40B4-BE49-F238E27FC236}">
                <a16:creationId xmlns:a16="http://schemas.microsoft.com/office/drawing/2014/main" id="{B5E5886C-7808-495D-B04C-1D2F8AA3B603}"/>
              </a:ext>
            </a:extLst>
          </p:cNvPr>
          <p:cNvSpPr>
            <a:spLocks noGrp="1"/>
          </p:cNvSpPr>
          <p:nvPr>
            <p:ph idx="1"/>
          </p:nvPr>
        </p:nvSpPr>
        <p:spPr>
          <a:xfrm>
            <a:off x="347663" y="1279525"/>
            <a:ext cx="8458200" cy="2054225"/>
          </a:xfrm>
        </p:spPr>
        <p:txBody>
          <a:bodyPr/>
          <a:lstStyle/>
          <a:p>
            <a:pPr marL="0" marR="0">
              <a:lnSpc>
                <a:spcPct val="107000"/>
              </a:lnSpc>
              <a:spcBef>
                <a:spcPts val="0"/>
              </a:spcBef>
              <a:spcAft>
                <a:spcPts val="600"/>
              </a:spcAft>
            </a:pPr>
            <a:r>
              <a:rPr lang="en-US" b="0" kern="1200">
                <a:effectLst/>
                <a:latin typeface="+mn-lt"/>
                <a:ea typeface="Calibri" panose="020F0502020204030204" pitchFamily="34" charset="0"/>
                <a:cs typeface="Times New Roman" panose="02020603050405020304" pitchFamily="18" charset="0"/>
              </a:rPr>
              <a:t>This presentation has been created for you. Please edit as you see appropriate. If there are slides that do not apply to your area, please delete them. </a:t>
            </a:r>
            <a:endParaRPr lang="en-US" b="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b="0" kern="1200">
                <a:effectLst/>
                <a:highlight>
                  <a:srgbClr val="FFFF00"/>
                </a:highlight>
                <a:latin typeface="+mn-lt"/>
                <a:ea typeface="Calibri" panose="020F0502020204030204" pitchFamily="34" charset="0"/>
                <a:cs typeface="Times New Roman" panose="02020603050405020304" pitchFamily="18" charset="0"/>
              </a:rPr>
              <a:t>Actions you need to take will be highlighted in yellow</a:t>
            </a:r>
            <a:r>
              <a:rPr lang="en-US" b="0" kern="1200">
                <a:effectLst/>
                <a:latin typeface="+mn-lt"/>
                <a:ea typeface="Calibri" panose="020F0502020204030204" pitchFamily="34" charset="0"/>
                <a:cs typeface="Times New Roman" panose="02020603050405020304" pitchFamily="18" charset="0"/>
              </a:rPr>
              <a:t>. </a:t>
            </a:r>
            <a:endParaRPr lang="en-US" b="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b="0" kern="1200">
                <a:effectLst/>
                <a:latin typeface="+mn-lt"/>
                <a:ea typeface="Calibri" panose="020F0502020204030204" pitchFamily="34" charset="0"/>
                <a:cs typeface="Times New Roman" panose="02020603050405020304" pitchFamily="18" charset="0"/>
              </a:rPr>
              <a:t>At the end of this presentation, there are optional activities and topics (purple slides) you can include in your presentation. Please remember to delete these slides prior to your presentation. </a:t>
            </a:r>
          </a:p>
          <a:p>
            <a:pPr marL="0" marR="0">
              <a:lnSpc>
                <a:spcPct val="107000"/>
              </a:lnSpc>
              <a:spcBef>
                <a:spcPts val="0"/>
              </a:spcBef>
              <a:spcAft>
                <a:spcPts val="600"/>
              </a:spcAft>
            </a:pPr>
            <a:endParaRPr lang="en-US" b="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C58E9B5-5208-4C2D-A5ED-4E6A87684BDF}"/>
              </a:ext>
            </a:extLst>
          </p:cNvPr>
          <p:cNvSpPr txBox="1"/>
          <p:nvPr/>
        </p:nvSpPr>
        <p:spPr>
          <a:xfrm>
            <a:off x="1071835" y="3384887"/>
            <a:ext cx="7652218" cy="668571"/>
          </a:xfrm>
          <a:prstGeom prst="rect">
            <a:avLst/>
          </a:prstGeom>
          <a:noFill/>
        </p:spPr>
        <p:txBody>
          <a:bodyPr wrap="square" lIns="0" tIns="0" rIns="0" bIns="0" rtlCol="0" anchor="t">
            <a:noAutofit/>
          </a:bodyPr>
          <a:lstStyle/>
          <a:p>
            <a:pPr>
              <a:lnSpc>
                <a:spcPct val="107000"/>
              </a:lnSpc>
              <a:spcAft>
                <a:spcPts val="600"/>
              </a:spcAft>
            </a:pPr>
            <a:r>
              <a:rPr lang="en-US" sz="1600" b="1" i="1" u="none" strike="noStrike">
                <a:solidFill>
                  <a:srgbClr val="696969"/>
                </a:solidFill>
                <a:effectLst/>
                <a:highlight>
                  <a:srgbClr val="00FFFF"/>
                </a:highlight>
                <a:latin typeface="Arial"/>
                <a:cs typeface="Arial"/>
              </a:rPr>
              <a:t>Clinical Reflection Questions and Tips</a:t>
            </a:r>
            <a:r>
              <a:rPr lang="en-US" sz="1600" b="0" i="1" u="none" strike="noStrike">
                <a:solidFill>
                  <a:srgbClr val="696969"/>
                </a:solidFill>
                <a:effectLst/>
                <a:highlight>
                  <a:srgbClr val="00FFFF"/>
                </a:highlight>
                <a:latin typeface="Arial"/>
                <a:cs typeface="Arial"/>
              </a:rPr>
              <a:t> are</a:t>
            </a:r>
            <a:r>
              <a:rPr lang="en-US" sz="1600" b="0" i="0" u="none" strike="noStrike">
                <a:solidFill>
                  <a:srgbClr val="696969"/>
                </a:solidFill>
                <a:effectLst/>
                <a:highlight>
                  <a:srgbClr val="00FFFF"/>
                </a:highlight>
                <a:latin typeface="Arial"/>
                <a:cs typeface="Arial"/>
              </a:rPr>
              <a:t> available in </a:t>
            </a:r>
            <a:r>
              <a:rPr lang="en-US" sz="1600" b="1" i="1">
                <a:solidFill>
                  <a:srgbClr val="696969"/>
                </a:solidFill>
                <a:highlight>
                  <a:srgbClr val="00FFFF"/>
                </a:highlight>
                <a:latin typeface="Arial"/>
                <a:cs typeface="Arial"/>
              </a:rPr>
              <a:t>Program</a:t>
            </a:r>
            <a:r>
              <a:rPr lang="en-US" sz="1600" b="1" i="1" u="none" strike="noStrike">
                <a:solidFill>
                  <a:srgbClr val="696969"/>
                </a:solidFill>
                <a:effectLst/>
                <a:highlight>
                  <a:srgbClr val="00FFFF"/>
                </a:highlight>
                <a:latin typeface="Arial"/>
                <a:cs typeface="Arial"/>
              </a:rPr>
              <a:t> Resources </a:t>
            </a:r>
            <a:r>
              <a:rPr lang="en-US" sz="1600" b="0" i="0" u="none" strike="noStrike">
                <a:solidFill>
                  <a:srgbClr val="696969"/>
                </a:solidFill>
                <a:effectLst/>
                <a:highlight>
                  <a:srgbClr val="00FFFF"/>
                </a:highlight>
                <a:latin typeface="Arial"/>
                <a:cs typeface="Arial"/>
              </a:rPr>
              <a:t>under the </a:t>
            </a:r>
            <a:r>
              <a:rPr lang="en-US" sz="1600" b="1" i="1" u="none" strike="noStrike">
                <a:solidFill>
                  <a:srgbClr val="696969"/>
                </a:solidFill>
                <a:effectLst/>
                <a:highlight>
                  <a:srgbClr val="00FFFF"/>
                </a:highlight>
                <a:latin typeface="Arial"/>
                <a:cs typeface="Arial"/>
              </a:rPr>
              <a:t>Roles and responsibilities </a:t>
            </a:r>
            <a:r>
              <a:rPr lang="en-US" sz="1600" b="0" i="0" u="none" strike="noStrike">
                <a:solidFill>
                  <a:srgbClr val="696969"/>
                </a:solidFill>
                <a:effectLst/>
                <a:highlight>
                  <a:srgbClr val="00FFFF"/>
                </a:highlight>
                <a:latin typeface="Arial"/>
                <a:cs typeface="Arial"/>
              </a:rPr>
              <a:t>tab. </a:t>
            </a:r>
            <a:endParaRPr lang="en-US" sz="1600">
              <a:solidFill>
                <a:schemeClr val="tx2"/>
              </a:solidFill>
              <a:highlight>
                <a:srgbClr val="00FFFF"/>
              </a:highlight>
              <a:latin typeface="Arial"/>
              <a:cs typeface="Arial"/>
            </a:endParaRPr>
          </a:p>
        </p:txBody>
      </p:sp>
      <p:pic>
        <p:nvPicPr>
          <p:cNvPr id="8" name="Picture 7" descr="vzt_sty_icn_expert_01_rgb_trq_pos.png">
            <a:extLst>
              <a:ext uri="{FF2B5EF4-FFF2-40B4-BE49-F238E27FC236}">
                <a16:creationId xmlns:a16="http://schemas.microsoft.com/office/drawing/2014/main" id="{533E57AA-F078-4013-8FB7-F5BEB64B6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2" y="3333750"/>
            <a:ext cx="582123" cy="575377"/>
          </a:xfrm>
          <a:prstGeom prst="rect">
            <a:avLst/>
          </a:prstGeom>
        </p:spPr>
      </p:pic>
    </p:spTree>
    <p:extLst>
      <p:ext uri="{BB962C8B-B14F-4D97-AF65-F5344CB8AC3E}">
        <p14:creationId xmlns:p14="http://schemas.microsoft.com/office/powerpoint/2010/main" val="252838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A46896-891F-4EAD-99C0-3399EACB5B41}"/>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ACCCE901-7828-4C45-BDD3-C59426BD78DE}"/>
              </a:ext>
            </a:extLst>
          </p:cNvPr>
          <p:cNvSpPr>
            <a:spLocks noGrp="1"/>
          </p:cNvSpPr>
          <p:nvPr>
            <p:ph type="sldNum" sz="quarter" idx="11"/>
          </p:nvPr>
        </p:nvSpPr>
        <p:spPr/>
        <p:txBody>
          <a:bodyPr/>
          <a:lstStyle/>
          <a:p>
            <a:fld id="{C0D42ABE-EA05-4842-819E-2C916F1CD485}" type="slidenum">
              <a:rPr lang="en-US" smtClean="0"/>
              <a:pPr/>
              <a:t>10</a:t>
            </a:fld>
            <a:endParaRPr lang="en-US"/>
          </a:p>
        </p:txBody>
      </p:sp>
      <p:sp>
        <p:nvSpPr>
          <p:cNvPr id="7" name="TextBox 6">
            <a:extLst>
              <a:ext uri="{FF2B5EF4-FFF2-40B4-BE49-F238E27FC236}">
                <a16:creationId xmlns:a16="http://schemas.microsoft.com/office/drawing/2014/main" id="{CBC903DC-72AA-4BD3-A8B5-5C60972A55D9}"/>
              </a:ext>
            </a:extLst>
          </p:cNvPr>
          <p:cNvSpPr txBox="1"/>
          <p:nvPr/>
        </p:nvSpPr>
        <p:spPr>
          <a:xfrm>
            <a:off x="697096" y="1428750"/>
            <a:ext cx="349624" cy="914400"/>
          </a:xfrm>
          <a:prstGeom prst="rect">
            <a:avLst/>
          </a:prstGeom>
          <a:noFill/>
        </p:spPr>
        <p:txBody>
          <a:bodyPr wrap="square" lIns="0" tIns="0" rIns="0" bIns="0" rtlCol="0">
            <a:noAutofit/>
          </a:bodyPr>
          <a:lstStyle/>
          <a:p>
            <a:endParaRPr lang="en-US" sz="1400">
              <a:solidFill>
                <a:schemeClr val="tx2"/>
              </a:solidFill>
            </a:endParaRPr>
          </a:p>
        </p:txBody>
      </p:sp>
      <p:sp>
        <p:nvSpPr>
          <p:cNvPr id="8" name="TextBox 7">
            <a:extLst>
              <a:ext uri="{FF2B5EF4-FFF2-40B4-BE49-F238E27FC236}">
                <a16:creationId xmlns:a16="http://schemas.microsoft.com/office/drawing/2014/main" id="{9CFF3B95-2D86-4DCD-992D-EB5236AB8BE4}"/>
              </a:ext>
            </a:extLst>
          </p:cNvPr>
          <p:cNvSpPr txBox="1"/>
          <p:nvPr/>
        </p:nvSpPr>
        <p:spPr>
          <a:xfrm>
            <a:off x="1562100" y="1428750"/>
            <a:ext cx="6019800" cy="2209800"/>
          </a:xfrm>
          <a:prstGeom prst="rect">
            <a:avLst/>
          </a:prstGeom>
          <a:noFill/>
        </p:spPr>
        <p:txBody>
          <a:bodyPr wrap="square" lIns="0" tIns="0" rIns="0" bIns="0" rtlCol="0">
            <a:noAutofit/>
          </a:bodyPr>
          <a:lstStyle/>
          <a:p>
            <a:endParaRPr lang="en-US" sz="2000">
              <a:solidFill>
                <a:schemeClr val="tx2"/>
              </a:solidFill>
            </a:endParaRPr>
          </a:p>
        </p:txBody>
      </p:sp>
      <p:sp>
        <p:nvSpPr>
          <p:cNvPr id="4" name="TextBox 3">
            <a:extLst>
              <a:ext uri="{FF2B5EF4-FFF2-40B4-BE49-F238E27FC236}">
                <a16:creationId xmlns:a16="http://schemas.microsoft.com/office/drawing/2014/main" id="{75680602-5306-46C3-8515-EC9312884F93}"/>
              </a:ext>
            </a:extLst>
          </p:cNvPr>
          <p:cNvSpPr txBox="1"/>
          <p:nvPr/>
        </p:nvSpPr>
        <p:spPr>
          <a:xfrm>
            <a:off x="822960" y="1504950"/>
            <a:ext cx="7710222" cy="1143000"/>
          </a:xfrm>
          <a:prstGeom prst="rect">
            <a:avLst/>
          </a:prstGeom>
          <a:noFill/>
        </p:spPr>
        <p:txBody>
          <a:bodyPr wrap="square" lIns="0" tIns="0" rIns="0" bIns="0" rtlCol="0">
            <a:noAutofit/>
          </a:bodyPr>
          <a:lstStyle/>
          <a:p>
            <a:r>
              <a:rPr lang="en-US" sz="3600" b="1">
                <a:solidFill>
                  <a:schemeClr val="accent4"/>
                </a:solidFill>
              </a:rPr>
              <a:t>Determine if the EBP initiative should be disseminated, modified or abandoned. </a:t>
            </a:r>
          </a:p>
        </p:txBody>
      </p:sp>
      <p:sp>
        <p:nvSpPr>
          <p:cNvPr id="9" name="TextBox 8">
            <a:extLst>
              <a:ext uri="{FF2B5EF4-FFF2-40B4-BE49-F238E27FC236}">
                <a16:creationId xmlns:a16="http://schemas.microsoft.com/office/drawing/2014/main" id="{0F791635-D44F-4CDD-8E8E-0DE0B949D2D5}"/>
              </a:ext>
            </a:extLst>
          </p:cNvPr>
          <p:cNvSpPr txBox="1"/>
          <p:nvPr/>
        </p:nvSpPr>
        <p:spPr>
          <a:xfrm>
            <a:off x="520996" y="4285660"/>
            <a:ext cx="8314150" cy="276999"/>
          </a:xfrm>
          <a:prstGeom prst="rect">
            <a:avLst/>
          </a:prstGeom>
          <a:noFill/>
        </p:spPr>
        <p:txBody>
          <a:bodyPr wrap="square" lIns="91440" tIns="45720" rIns="91440" bIns="45720" anchor="t">
            <a:spAutoFit/>
          </a:bodyPr>
          <a:lstStyle/>
          <a:p>
            <a:pPr algn="ctr"/>
            <a:r>
              <a:rPr lang="en-US" sz="1200">
                <a:solidFill>
                  <a:schemeClr val="tx2"/>
                </a:solidFill>
              </a:rPr>
              <a:t>Utilize the </a:t>
            </a:r>
            <a:r>
              <a:rPr lang="en-US" sz="1200" i="1">
                <a:solidFill>
                  <a:schemeClr val="tx2"/>
                </a:solidFill>
              </a:rPr>
              <a:t>Outcomes Assessment</a:t>
            </a:r>
            <a:r>
              <a:rPr lang="en-US" sz="1200">
                <a:solidFill>
                  <a:schemeClr val="tx2"/>
                </a:solidFill>
              </a:rPr>
              <a:t> in the </a:t>
            </a:r>
            <a:r>
              <a:rPr lang="en-US" sz="1200" i="1">
                <a:solidFill>
                  <a:schemeClr val="tx2"/>
                </a:solidFill>
              </a:rPr>
              <a:t>EBP Nurse Resident Guide</a:t>
            </a:r>
            <a:r>
              <a:rPr lang="en-US" sz="1200">
                <a:solidFill>
                  <a:schemeClr val="tx2"/>
                </a:solidFill>
              </a:rPr>
              <a:t>.</a:t>
            </a:r>
          </a:p>
        </p:txBody>
      </p:sp>
    </p:spTree>
    <p:extLst>
      <p:ext uri="{BB962C8B-B14F-4D97-AF65-F5344CB8AC3E}">
        <p14:creationId xmlns:p14="http://schemas.microsoft.com/office/powerpoint/2010/main" val="73186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F6AF8C-C9CA-422D-8804-AFD2C82FCAAE}"/>
              </a:ext>
            </a:extLst>
          </p:cNvPr>
          <p:cNvSpPr txBox="1"/>
          <p:nvPr/>
        </p:nvSpPr>
        <p:spPr>
          <a:xfrm>
            <a:off x="0" y="22514"/>
            <a:ext cx="9144000" cy="4552950"/>
          </a:xfrm>
          <a:prstGeom prst="rect">
            <a:avLst/>
          </a:prstGeom>
          <a:gradFill>
            <a:gsLst>
              <a:gs pos="0">
                <a:schemeClr val="accent5">
                  <a:lumMod val="20000"/>
                  <a:lumOff val="80000"/>
                </a:schemeClr>
              </a:gs>
              <a:gs pos="21000">
                <a:schemeClr val="bg1"/>
              </a:gs>
              <a:gs pos="54000">
                <a:schemeClr val="accent5">
                  <a:lumMod val="60000"/>
                  <a:lumOff val="40000"/>
                </a:schemeClr>
              </a:gs>
              <a:gs pos="80000">
                <a:schemeClr val="accent5">
                  <a:lumMod val="20000"/>
                  <a:lumOff val="80000"/>
                </a:schemeClr>
              </a:gs>
              <a:gs pos="100000">
                <a:schemeClr val="bg1"/>
              </a:gs>
            </a:gsLst>
            <a:lin ang="5400000" scaled="1"/>
          </a:gradFill>
        </p:spPr>
        <p:txBody>
          <a:bodyPr wrap="square" lIns="0" tIns="0" rIns="0" bIns="0" rtlCol="0">
            <a:noAutofit/>
          </a:bodyPr>
          <a:lstStyle/>
          <a:p>
            <a:endParaRPr lang="en-US" sz="1400">
              <a:solidFill>
                <a:schemeClr val="tx2"/>
              </a:solidFill>
            </a:endParaRPr>
          </a:p>
        </p:txBody>
      </p:sp>
      <p:sp>
        <p:nvSpPr>
          <p:cNvPr id="2" name="Content Placeholder 1">
            <a:extLst>
              <a:ext uri="{FF2B5EF4-FFF2-40B4-BE49-F238E27FC236}">
                <a16:creationId xmlns:a16="http://schemas.microsoft.com/office/drawing/2014/main" id="{396CC581-4EE4-921C-548C-A8A7D54625AB}"/>
              </a:ext>
            </a:extLst>
          </p:cNvPr>
          <p:cNvSpPr>
            <a:spLocks noGrp="1"/>
          </p:cNvSpPr>
          <p:nvPr>
            <p:ph idx="1"/>
          </p:nvPr>
        </p:nvSpPr>
        <p:spPr/>
        <p:txBody>
          <a:bodyPr/>
          <a:lstStyle/>
          <a:p>
            <a:pPr marL="285750" indent="-285750">
              <a:buFont typeface="Arial" panose="020B0604020202020204" pitchFamily="34" charset="0"/>
              <a:buChar char="•"/>
            </a:pPr>
            <a:r>
              <a:rPr lang="en-US" sz="2000" b="0" i="0"/>
              <a:t>Continue implementation timeline as appropriate </a:t>
            </a:r>
          </a:p>
          <a:p>
            <a:pPr marL="285750" indent="-285750">
              <a:buFont typeface="Arial" panose="020B0604020202020204" pitchFamily="34" charset="0"/>
              <a:buChar char="•"/>
            </a:pPr>
            <a:r>
              <a:rPr lang="en-US" sz="2000" b="0" i="0"/>
              <a:t>Assess next steps for their EBP initiatives</a:t>
            </a:r>
          </a:p>
          <a:p>
            <a:pPr marL="285750" indent="-285750">
              <a:buFont typeface="Arial" panose="020B0604020202020204" pitchFamily="34" charset="0"/>
              <a:buChar char="•"/>
            </a:pPr>
            <a:r>
              <a:rPr lang="en-US" sz="2000" b="0" i="0"/>
              <a:t>Continue poster</a:t>
            </a:r>
          </a:p>
          <a:p>
            <a:pPr marL="285750" indent="-285750">
              <a:buFont typeface="Arial" panose="020B0604020202020204" pitchFamily="34" charset="0"/>
              <a:buChar char="•"/>
            </a:pPr>
            <a:r>
              <a:rPr lang="en-US" sz="2000" b="0" i="0"/>
              <a:t>Determine what happens with project</a:t>
            </a:r>
          </a:p>
          <a:p>
            <a:pPr marL="285750" indent="-285750">
              <a:buFont typeface="Arial" panose="020B0604020202020204" pitchFamily="34" charset="0"/>
              <a:buChar char="•"/>
            </a:pPr>
            <a:r>
              <a:rPr lang="en-US" sz="2000" b="0" i="0"/>
              <a:t>Understand ROI calculation</a:t>
            </a:r>
            <a:endParaRPr lang="en-US" sz="2000" b="0" i="0">
              <a:highlight>
                <a:srgbClr val="FFFF00"/>
              </a:highlight>
            </a:endParaRPr>
          </a:p>
          <a:p>
            <a:endParaRPr lang="en-US" sz="1800" b="0" i="0"/>
          </a:p>
        </p:txBody>
      </p:sp>
      <p:sp>
        <p:nvSpPr>
          <p:cNvPr id="3" name="Title 2">
            <a:extLst>
              <a:ext uri="{FF2B5EF4-FFF2-40B4-BE49-F238E27FC236}">
                <a16:creationId xmlns:a16="http://schemas.microsoft.com/office/drawing/2014/main" id="{B599F34D-0FDB-7E42-44DC-833007FB468B}"/>
              </a:ext>
            </a:extLst>
          </p:cNvPr>
          <p:cNvSpPr>
            <a:spLocks noGrp="1"/>
          </p:cNvSpPr>
          <p:nvPr>
            <p:ph type="title"/>
          </p:nvPr>
        </p:nvSpPr>
        <p:spPr/>
        <p:txBody>
          <a:bodyPr/>
          <a:lstStyle/>
          <a:p>
            <a:r>
              <a:rPr lang="en-US"/>
              <a:t>EBP next steps</a:t>
            </a:r>
          </a:p>
        </p:txBody>
      </p:sp>
      <p:sp>
        <p:nvSpPr>
          <p:cNvPr id="4" name="Footer Placeholder 3">
            <a:extLst>
              <a:ext uri="{FF2B5EF4-FFF2-40B4-BE49-F238E27FC236}">
                <a16:creationId xmlns:a16="http://schemas.microsoft.com/office/drawing/2014/main" id="{09A30688-5B5D-767C-069C-7AFC22EB4154}"/>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5" name="Slide Number Placeholder 4">
            <a:extLst>
              <a:ext uri="{FF2B5EF4-FFF2-40B4-BE49-F238E27FC236}">
                <a16:creationId xmlns:a16="http://schemas.microsoft.com/office/drawing/2014/main" id="{A92DE32E-037B-027D-E107-F458072F8698}"/>
              </a:ext>
            </a:extLst>
          </p:cNvPr>
          <p:cNvSpPr>
            <a:spLocks noGrp="1"/>
          </p:cNvSpPr>
          <p:nvPr>
            <p:ph type="sldNum" sz="quarter" idx="11"/>
          </p:nvPr>
        </p:nvSpPr>
        <p:spPr/>
        <p:txBody>
          <a:bodyPr/>
          <a:lstStyle/>
          <a:p>
            <a:fld id="{C0D42ABE-EA05-4842-819E-2C916F1CD485}" type="slidenum">
              <a:rPr lang="en-US" smtClean="0"/>
              <a:pPr/>
              <a:t>11</a:t>
            </a:fld>
            <a:endParaRPr lang="en-US"/>
          </a:p>
        </p:txBody>
      </p:sp>
      <p:pic>
        <p:nvPicPr>
          <p:cNvPr id="7" name="Picture 6" descr="vzt_sty_icon_inv_rgb_prp_pos.png">
            <a:extLst>
              <a:ext uri="{FF2B5EF4-FFF2-40B4-BE49-F238E27FC236}">
                <a16:creationId xmlns:a16="http://schemas.microsoft.com/office/drawing/2014/main" id="{6A9A4936-703E-4186-A44F-BC9579933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235" y="2156007"/>
            <a:ext cx="1920688" cy="2334191"/>
          </a:xfrm>
          <a:prstGeom prst="rect">
            <a:avLst/>
          </a:prstGeom>
        </p:spPr>
      </p:pic>
    </p:spTree>
    <p:extLst>
      <p:ext uri="{BB962C8B-B14F-4D97-AF65-F5344CB8AC3E}">
        <p14:creationId xmlns:p14="http://schemas.microsoft.com/office/powerpoint/2010/main" val="89777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CB045E-7787-43C5-8FFB-CBCFE7CDC548}"/>
              </a:ext>
            </a:extLst>
          </p:cNvPr>
          <p:cNvSpPr>
            <a:spLocks noGrp="1"/>
          </p:cNvSpPr>
          <p:nvPr>
            <p:ph type="title"/>
          </p:nvPr>
        </p:nvSpPr>
        <p:spPr/>
        <p:txBody>
          <a:bodyPr/>
          <a:lstStyle/>
          <a:p>
            <a:r>
              <a:rPr lang="en-US"/>
              <a:t>Questions?</a:t>
            </a:r>
          </a:p>
        </p:txBody>
      </p:sp>
      <p:sp>
        <p:nvSpPr>
          <p:cNvPr id="2" name="Footer Placeholder 1">
            <a:extLst>
              <a:ext uri="{FF2B5EF4-FFF2-40B4-BE49-F238E27FC236}">
                <a16:creationId xmlns:a16="http://schemas.microsoft.com/office/drawing/2014/main" id="{5A5DA720-13F0-454F-AFF3-F883826F8943}"/>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8128A671-96C8-457E-81B8-72ECFB429F28}"/>
              </a:ext>
            </a:extLst>
          </p:cNvPr>
          <p:cNvSpPr>
            <a:spLocks noGrp="1"/>
          </p:cNvSpPr>
          <p:nvPr>
            <p:ph type="sldNum" sz="quarter" idx="11"/>
          </p:nvPr>
        </p:nvSpPr>
        <p:spPr/>
        <p:txBody>
          <a:bodyPr/>
          <a:lstStyle/>
          <a:p>
            <a:fld id="{C0D42ABE-EA05-4842-819E-2C916F1CD485}" type="slidenum">
              <a:rPr lang="en-US" smtClean="0"/>
              <a:pPr/>
              <a:t>12</a:t>
            </a:fld>
            <a:endParaRPr lang="en-US"/>
          </a:p>
        </p:txBody>
      </p:sp>
    </p:spTree>
    <p:extLst>
      <p:ext uri="{BB962C8B-B14F-4D97-AF65-F5344CB8AC3E}">
        <p14:creationId xmlns:p14="http://schemas.microsoft.com/office/powerpoint/2010/main" val="117892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C9076AE-63E7-40C0-9642-705C188528AB}"/>
              </a:ext>
            </a:extLst>
          </p:cNvPr>
          <p:cNvSpPr>
            <a:spLocks noGrp="1"/>
          </p:cNvSpPr>
          <p:nvPr>
            <p:ph idx="1"/>
          </p:nvPr>
        </p:nvSpPr>
        <p:spPr>
          <a:xfrm>
            <a:off x="282156" y="901337"/>
            <a:ext cx="8458200" cy="2948940"/>
          </a:xfrm>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a:latin typeface="+mn-lt"/>
              </a:rPr>
              <a:t>American Association of Colleges of Nursing. (2021). The essentials: Core competencies for professional nursing education. AACN Essentials. Retrieved June 15, 2021, from https://www.aacnnursing.org/Portals/42/AcademicNursing/pdf/Essentials-2021.pdf</a:t>
            </a:r>
          </a:p>
          <a:p>
            <a:pPr marL="342900" indent="-342900">
              <a:lnSpc>
                <a:spcPct val="100000"/>
              </a:lnSpc>
              <a:spcAft>
                <a:spcPts val="0"/>
              </a:spcAft>
              <a:buFont typeface="+mj-lt"/>
              <a:buAutoNum type="arabicPeriod"/>
              <a:defRPr/>
            </a:pPr>
            <a:r>
              <a:rPr lang="en-US" sz="800" b="0">
                <a:effectLst/>
                <a:latin typeface="+mn-lt"/>
                <a:ea typeface="Calibri" panose="020F0502020204030204" pitchFamily="34" charset="0"/>
                <a:cs typeface="Times New Roman" panose="02020603050405020304" pitchFamily="18" charset="0"/>
              </a:rPr>
              <a:t>Cullen, L., Hanrahan, K., Farrington, M., </a:t>
            </a:r>
            <a:r>
              <a:rPr lang="en-US" sz="800" b="0" err="1">
                <a:effectLst/>
                <a:latin typeface="+mn-lt"/>
                <a:ea typeface="Calibri" panose="020F0502020204030204" pitchFamily="34" charset="0"/>
                <a:cs typeface="Times New Roman" panose="02020603050405020304" pitchFamily="18" charset="0"/>
              </a:rPr>
              <a:t>DeBerg</a:t>
            </a:r>
            <a:r>
              <a:rPr lang="en-US" sz="800" b="0">
                <a:effectLst/>
                <a:latin typeface="+mn-lt"/>
                <a:ea typeface="Calibri" panose="020F0502020204030204" pitchFamily="34" charset="0"/>
                <a:cs typeface="Times New Roman" panose="02020603050405020304" pitchFamily="18" charset="0"/>
              </a:rPr>
              <a:t>, J., Tucker, S., &amp; </a:t>
            </a:r>
            <a:r>
              <a:rPr lang="en-US" sz="800" b="0" err="1">
                <a:effectLst/>
                <a:latin typeface="+mn-lt"/>
                <a:ea typeface="Calibri" panose="020F0502020204030204" pitchFamily="34" charset="0"/>
                <a:cs typeface="Times New Roman" panose="02020603050405020304" pitchFamily="18" charset="0"/>
              </a:rPr>
              <a:t>Kleiber</a:t>
            </a:r>
            <a:r>
              <a:rPr lang="en-US" sz="800" b="0">
                <a:effectLst/>
                <a:latin typeface="+mn-lt"/>
                <a:ea typeface="Calibri" panose="020F0502020204030204" pitchFamily="34" charset="0"/>
                <a:cs typeface="Times New Roman" panose="02020603050405020304" pitchFamily="18" charset="0"/>
              </a:rPr>
              <a:t>, C. (2018). </a:t>
            </a:r>
            <a:r>
              <a:rPr lang="en-US" sz="800" b="0" i="1">
                <a:effectLst/>
                <a:latin typeface="+mn-lt"/>
                <a:ea typeface="Calibri" panose="020F0502020204030204" pitchFamily="34" charset="0"/>
                <a:cs typeface="Times New Roman" panose="02020603050405020304" pitchFamily="18" charset="0"/>
              </a:rPr>
              <a:t>Evidence-based practice in action: Comprehensive strategies, tools, and tips from the University of Iowa Hospitals and </a:t>
            </a:r>
            <a:r>
              <a:rPr lang="en-US" sz="800" b="0" i="1" err="1">
                <a:effectLst/>
                <a:latin typeface="+mn-lt"/>
                <a:ea typeface="Calibri" panose="020F0502020204030204" pitchFamily="34" charset="0"/>
                <a:cs typeface="Times New Roman" panose="02020603050405020304" pitchFamily="18" charset="0"/>
              </a:rPr>
              <a:t>Cinics</a:t>
            </a:r>
            <a:r>
              <a:rPr lang="en-US" sz="800" b="0" i="1">
                <a:effectLst/>
                <a:latin typeface="+mn-lt"/>
                <a:ea typeface="Calibri" panose="020F0502020204030204" pitchFamily="34" charset="0"/>
                <a:cs typeface="Times New Roman" panose="02020603050405020304" pitchFamily="18" charset="0"/>
              </a:rPr>
              <a:t>. </a:t>
            </a:r>
            <a:r>
              <a:rPr lang="en-US" sz="800" b="0">
                <a:effectLst/>
                <a:latin typeface="+mn-lt"/>
                <a:ea typeface="Calibri" panose="020F0502020204030204" pitchFamily="34" charset="0"/>
                <a:cs typeface="Times New Roman" panose="02020603050405020304" pitchFamily="18" charset="0"/>
              </a:rPr>
              <a:t>Sigma Theta Tau International.</a:t>
            </a:r>
            <a:endParaRPr lang="en-US" sz="800" b="0">
              <a:latin typeface="+mn-l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a:latin typeface="+mn-lt"/>
              </a:rPr>
              <a:t>Institute of Medicine (US) Committee on the Robert Wood Johnson Foundation Initiative on the Future of Nursing, at the Institute of Medicine. (2011). The Future of Nursing: Leading Change, Advancing Health. National Academies Press (US).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a:effectLst/>
                <a:latin typeface="+mn-lt"/>
                <a:ea typeface="Calibri" panose="020F0502020204030204" pitchFamily="34" charset="0"/>
                <a:cs typeface="Arial" panose="020B0604020202020204" pitchFamily="34" charset="0"/>
              </a:rPr>
              <a:t>QSEN Institute. Pre-licensure KSAS. Retrieved December 20, 2014, from https://qsen.org/competencies/pre-licensure-ksas/ </a:t>
            </a:r>
          </a:p>
          <a:p>
            <a:pPr marL="342900" indent="-342900">
              <a:lnSpc>
                <a:spcPct val="100000"/>
              </a:lnSpc>
              <a:spcAft>
                <a:spcPts val="0"/>
              </a:spcAft>
              <a:buFont typeface="+mj-lt"/>
              <a:buAutoNum type="arabicPeriod"/>
              <a:defRPr/>
            </a:pPr>
            <a:r>
              <a:rPr lang="en-US" sz="800" b="0">
                <a:effectLst/>
                <a:latin typeface="+mn-lt"/>
                <a:ea typeface="Calibri" panose="020F0502020204030204" pitchFamily="34" charset="0"/>
                <a:cs typeface="Times New Roman" panose="02020603050405020304" pitchFamily="18" charset="0"/>
              </a:rPr>
              <a:t>Sadler, B., Joseph, A., Keller, A., &amp; </a:t>
            </a:r>
            <a:r>
              <a:rPr lang="en-US" sz="800" b="0" err="1">
                <a:effectLst/>
                <a:latin typeface="+mn-lt"/>
                <a:ea typeface="Calibri" panose="020F0502020204030204" pitchFamily="34" charset="0"/>
                <a:cs typeface="Times New Roman" panose="02020603050405020304" pitchFamily="18" charset="0"/>
              </a:rPr>
              <a:t>Rostenberg</a:t>
            </a:r>
            <a:r>
              <a:rPr lang="en-US" sz="800" b="0">
                <a:effectLst/>
                <a:latin typeface="+mn-lt"/>
                <a:ea typeface="Calibri" panose="020F0502020204030204" pitchFamily="34" charset="0"/>
                <a:cs typeface="Times New Roman" panose="02020603050405020304" pitchFamily="18" charset="0"/>
              </a:rPr>
              <a:t>, B. (2009). Using evidence</a:t>
            </a:r>
            <a:r>
              <a:rPr lang="en-US" sz="800" b="0">
                <a:effectLst/>
                <a:latin typeface="+mn-lt"/>
                <a:ea typeface="Calibri" panose="020F0502020204030204" pitchFamily="34" charset="0"/>
                <a:cs typeface="Cambria Math" panose="02040503050406030204" pitchFamily="18" charset="0"/>
              </a:rPr>
              <a:t>‐</a:t>
            </a:r>
            <a:r>
              <a:rPr lang="en-US" sz="800" b="0">
                <a:effectLst/>
                <a:latin typeface="+mn-lt"/>
                <a:ea typeface="Calibri" panose="020F0502020204030204" pitchFamily="34" charset="0"/>
                <a:cs typeface="Times New Roman" panose="02020603050405020304" pitchFamily="18" charset="0"/>
              </a:rPr>
              <a:t>based environmental design to enhance safety and quality. </a:t>
            </a:r>
            <a:r>
              <a:rPr lang="en-US" sz="800" b="0" i="1">
                <a:effectLst/>
                <a:latin typeface="+mn-lt"/>
                <a:ea typeface="Calibri" panose="020F0502020204030204" pitchFamily="34" charset="0"/>
                <a:cs typeface="Times New Roman" panose="02020603050405020304" pitchFamily="18" charset="0"/>
              </a:rPr>
              <a:t>IHI Innovation Series White Paper.</a:t>
            </a:r>
            <a:r>
              <a:rPr lang="en-US" sz="800" b="0">
                <a:effectLst/>
                <a:latin typeface="+mn-lt"/>
                <a:ea typeface="Calibri" panose="020F0502020204030204" pitchFamily="34" charset="0"/>
                <a:cs typeface="Times New Roman" panose="02020603050405020304" pitchFamily="18" charset="0"/>
              </a:rPr>
              <a:t>  Institute for Healthcare Improvement.</a:t>
            </a:r>
            <a:endParaRPr lang="en-US" sz="800" b="0">
              <a:effectLst/>
              <a:latin typeface="+mn-lt"/>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a:latin typeface="+mn-lt"/>
              </a:rPr>
              <a:t>Vizient Inc. (2021). </a:t>
            </a:r>
            <a:r>
              <a:rPr lang="en-US" sz="800" b="0" i="1">
                <a:latin typeface="+mn-lt"/>
              </a:rPr>
              <a:t>Scholarship for nursing practice. </a:t>
            </a:r>
            <a:r>
              <a:rPr lang="en-US" sz="800" b="0" i="0">
                <a:latin typeface="+mn-lt"/>
              </a:rPr>
              <a:t>Retrieved from https://www.vizientinc.com/-/media/documents/sitecorepublishingdocuments/secured/solutions/clinical/scholarshipfornursingpractice.pdf?la=en&amp;hash=2CCE07662FADBBB04B35EE5D3EF9CDDFBF29C95F</a:t>
            </a:r>
          </a:p>
          <a:p>
            <a:pPr marL="342900" indent="-342900">
              <a:buFont typeface="+mj-lt"/>
              <a:buAutoNum type="arabicPeriod"/>
            </a:pPr>
            <a:endParaRPr lang="en-US" sz="800" b="0">
              <a:latin typeface="+mn-lt"/>
            </a:endParaRPr>
          </a:p>
        </p:txBody>
      </p:sp>
      <p:sp>
        <p:nvSpPr>
          <p:cNvPr id="5" name="Title 4">
            <a:extLst>
              <a:ext uri="{FF2B5EF4-FFF2-40B4-BE49-F238E27FC236}">
                <a16:creationId xmlns:a16="http://schemas.microsoft.com/office/drawing/2014/main" id="{149DE226-2423-4C04-99FE-0F9B6A30117C}"/>
              </a:ext>
            </a:extLst>
          </p:cNvPr>
          <p:cNvSpPr>
            <a:spLocks noGrp="1"/>
          </p:cNvSpPr>
          <p:nvPr>
            <p:ph type="title"/>
          </p:nvPr>
        </p:nvSpPr>
        <p:spPr/>
        <p:txBody>
          <a:bodyPr/>
          <a:lstStyle/>
          <a:p>
            <a:r>
              <a:rPr lang="en-US"/>
              <a:t>References</a:t>
            </a:r>
          </a:p>
        </p:txBody>
      </p:sp>
      <p:sp>
        <p:nvSpPr>
          <p:cNvPr id="3" name="Footer Placeholder 2">
            <a:extLst>
              <a:ext uri="{FF2B5EF4-FFF2-40B4-BE49-F238E27FC236}">
                <a16:creationId xmlns:a16="http://schemas.microsoft.com/office/drawing/2014/main" id="{61B2D0B9-5605-45D0-88B0-7B9B3FE552F6}"/>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4" name="Slide Number Placeholder 3">
            <a:extLst>
              <a:ext uri="{FF2B5EF4-FFF2-40B4-BE49-F238E27FC236}">
                <a16:creationId xmlns:a16="http://schemas.microsoft.com/office/drawing/2014/main" id="{048B86DD-E0F2-4289-A20D-8941D4392507}"/>
              </a:ext>
            </a:extLst>
          </p:cNvPr>
          <p:cNvSpPr>
            <a:spLocks noGrp="1"/>
          </p:cNvSpPr>
          <p:nvPr>
            <p:ph type="sldNum" sz="quarter" idx="11"/>
          </p:nvPr>
        </p:nvSpPr>
        <p:spPr/>
        <p:txBody>
          <a:bodyPr/>
          <a:lstStyle/>
          <a:p>
            <a:fld id="{C0D42ABE-EA05-4842-819E-2C916F1CD485}" type="slidenum">
              <a:rPr lang="en-US" smtClean="0"/>
              <a:pPr/>
              <a:t>13</a:t>
            </a:fld>
            <a:endParaRPr lang="en-US"/>
          </a:p>
        </p:txBody>
      </p:sp>
    </p:spTree>
    <p:extLst>
      <p:ext uri="{BB962C8B-B14F-4D97-AF65-F5344CB8AC3E}">
        <p14:creationId xmlns:p14="http://schemas.microsoft.com/office/powerpoint/2010/main" val="351169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C9076AE-63E7-40C0-9642-705C188528AB}"/>
              </a:ext>
            </a:extLst>
          </p:cNvPr>
          <p:cNvSpPr>
            <a:spLocks noGrp="1"/>
          </p:cNvSpPr>
          <p:nvPr>
            <p:ph idx="1"/>
          </p:nvPr>
        </p:nvSpPr>
        <p:spPr>
          <a:xfrm>
            <a:off x="347472" y="735269"/>
            <a:ext cx="8458200" cy="3701263"/>
          </a:xfrm>
        </p:spPr>
        <p:txBody>
          <a:bodyPr/>
          <a:lstStyle/>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Ackerman M. (1993). The effect of saline lavage prior to suctioning. </a:t>
            </a:r>
            <a:r>
              <a:rPr lang="en-US" sz="800" b="0" i="1">
                <a:effectLst/>
                <a:latin typeface="+mn-lt"/>
                <a:ea typeface="Calibri" panose="020F0502020204030204" pitchFamily="34" charset="0"/>
                <a:cs typeface="Times New Roman" panose="02020603050405020304" pitchFamily="18" charset="0"/>
              </a:rPr>
              <a:t>American Journal of Critical Care, 2</a:t>
            </a:r>
            <a:r>
              <a:rPr lang="en-US" sz="800" b="0">
                <a:effectLst/>
                <a:latin typeface="+mn-lt"/>
                <a:ea typeface="Calibri" panose="020F0502020204030204" pitchFamily="34" charset="0"/>
                <a:cs typeface="Times New Roman" panose="02020603050405020304" pitchFamily="18" charset="0"/>
              </a:rPr>
              <a:t>(4), 326-330. </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Agency for Healthcare Research and Quality. (2020, January). Section 4: Ways to approach the quality improvement process. Retrieved March 16, 2021, from https://www.ahrq.gov/cahps/quality-improvement/improvement-guide/4-approach-qi-process/index.html</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American Association of Colleges of Nursing (AACN). (1999, March 15).</a:t>
            </a:r>
            <a:r>
              <a:rPr lang="en-US" sz="800" b="0" i="1">
                <a:effectLst/>
                <a:latin typeface="+mn-lt"/>
                <a:ea typeface="Calibri" panose="020F0502020204030204" pitchFamily="34" charset="0"/>
                <a:cs typeface="Times New Roman" panose="02020603050405020304" pitchFamily="18" charset="0"/>
              </a:rPr>
              <a:t> Defining scholarship for the discipline of nursing</a:t>
            </a:r>
            <a:r>
              <a:rPr lang="en-US" sz="800" b="0">
                <a:effectLst/>
                <a:latin typeface="+mn-lt"/>
                <a:ea typeface="Calibri" panose="020F0502020204030204" pitchFamily="34" charset="0"/>
                <a:cs typeface="Times New Roman" panose="02020603050405020304" pitchFamily="18" charset="0"/>
              </a:rPr>
              <a:t>. Retrieved from https://www.aacnnursing.org/News-Information/Position-Statements-White-Papers/Defining-Scholarship</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American Nurses Association. (2015). </a:t>
            </a:r>
            <a:r>
              <a:rPr lang="en-US" sz="800" b="0" i="1">
                <a:effectLst/>
                <a:latin typeface="+mn-lt"/>
                <a:ea typeface="Calibri" panose="020F0502020204030204" pitchFamily="34" charset="0"/>
                <a:cs typeface="Times New Roman" panose="02020603050405020304" pitchFamily="18" charset="0"/>
              </a:rPr>
              <a:t>Code of ethics for nurses with interpretative statements</a:t>
            </a:r>
            <a:r>
              <a:rPr lang="en-US" sz="800" b="0">
                <a:effectLst/>
                <a:latin typeface="+mn-lt"/>
                <a:ea typeface="Calibri" panose="020F0502020204030204" pitchFamily="34" charset="0"/>
                <a:cs typeface="Times New Roman" panose="02020603050405020304" pitchFamily="18" charset="0"/>
              </a:rPr>
              <a:t>. Retrieved June 16, 2021 from https://www.nursingworld.org/coe-view-only</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Arnett, D.K., Blumenthal, R.S., Albert, M.A., </a:t>
            </a:r>
            <a:r>
              <a:rPr lang="en-US" sz="800" b="0" err="1">
                <a:effectLst/>
                <a:latin typeface="+mn-lt"/>
                <a:ea typeface="Calibri" panose="020F0502020204030204" pitchFamily="34" charset="0"/>
                <a:cs typeface="Times New Roman" panose="02020603050405020304" pitchFamily="18" charset="0"/>
              </a:rPr>
              <a:t>Buroker</a:t>
            </a:r>
            <a:r>
              <a:rPr lang="en-US" sz="800" b="0">
                <a:effectLst/>
                <a:latin typeface="+mn-lt"/>
                <a:ea typeface="Calibri" panose="020F0502020204030204" pitchFamily="34" charset="0"/>
                <a:cs typeface="Times New Roman" panose="02020603050405020304" pitchFamily="18" charset="0"/>
              </a:rPr>
              <a:t>, A.B., Goldberger, Z.D., Hahn, E.J., Himmelfarb, C.D., </a:t>
            </a:r>
            <a:r>
              <a:rPr lang="en-US" sz="800" b="0" err="1">
                <a:effectLst/>
                <a:latin typeface="+mn-lt"/>
                <a:ea typeface="Calibri" panose="020F0502020204030204" pitchFamily="34" charset="0"/>
                <a:cs typeface="Times New Roman" panose="02020603050405020304" pitchFamily="18" charset="0"/>
              </a:rPr>
              <a:t>Khera</a:t>
            </a:r>
            <a:r>
              <a:rPr lang="en-US" sz="800" b="0">
                <a:effectLst/>
                <a:latin typeface="+mn-lt"/>
                <a:ea typeface="Calibri" panose="020F0502020204030204" pitchFamily="34" charset="0"/>
                <a:cs typeface="Times New Roman" panose="02020603050405020304" pitchFamily="18" charset="0"/>
              </a:rPr>
              <a:t>, A., Lloyd-Jones, D., McEvoy, J.W., </a:t>
            </a:r>
            <a:r>
              <a:rPr lang="en-US" sz="800" b="0" err="1">
                <a:effectLst/>
                <a:latin typeface="+mn-lt"/>
                <a:ea typeface="Calibri" panose="020F0502020204030204" pitchFamily="34" charset="0"/>
                <a:cs typeface="Times New Roman" panose="02020603050405020304" pitchFamily="18" charset="0"/>
              </a:rPr>
              <a:t>Michos</a:t>
            </a:r>
            <a:r>
              <a:rPr lang="en-US" sz="800" b="0">
                <a:effectLst/>
                <a:latin typeface="+mn-lt"/>
                <a:ea typeface="Calibri" panose="020F0502020204030204" pitchFamily="34" charset="0"/>
                <a:cs typeface="Times New Roman" panose="02020603050405020304" pitchFamily="18" charset="0"/>
              </a:rPr>
              <a:t>, E.D., </a:t>
            </a:r>
            <a:r>
              <a:rPr lang="en-US" sz="800" b="0" err="1">
                <a:effectLst/>
                <a:latin typeface="+mn-lt"/>
                <a:ea typeface="Calibri" panose="020F0502020204030204" pitchFamily="34" charset="0"/>
                <a:cs typeface="Times New Roman" panose="02020603050405020304" pitchFamily="18" charset="0"/>
              </a:rPr>
              <a:t>Miedema</a:t>
            </a:r>
            <a:r>
              <a:rPr lang="en-US" sz="800" b="0">
                <a:effectLst/>
                <a:latin typeface="+mn-lt"/>
                <a:ea typeface="Calibri" panose="020F0502020204030204" pitchFamily="34" charset="0"/>
                <a:cs typeface="Times New Roman" panose="02020603050405020304" pitchFamily="18" charset="0"/>
              </a:rPr>
              <a:t>, M.D., Muñoz, D., Smith, S.C., Jr, Virani, S.S., Williams Sr, K.A., Yeboah, J., &amp; </a:t>
            </a:r>
            <a:r>
              <a:rPr lang="en-US" sz="800" b="0" err="1">
                <a:effectLst/>
                <a:latin typeface="+mn-lt"/>
                <a:ea typeface="Calibri" panose="020F0502020204030204" pitchFamily="34" charset="0"/>
                <a:cs typeface="Times New Roman" panose="02020603050405020304" pitchFamily="18" charset="0"/>
              </a:rPr>
              <a:t>Ziaeian</a:t>
            </a:r>
            <a:r>
              <a:rPr lang="en-US" sz="800" b="0">
                <a:effectLst/>
                <a:latin typeface="+mn-lt"/>
                <a:ea typeface="Calibri" panose="020F0502020204030204" pitchFamily="34" charset="0"/>
                <a:cs typeface="Times New Roman" panose="02020603050405020304" pitchFamily="18" charset="0"/>
              </a:rPr>
              <a:t>, B. (2019). 2019 ACC/AHA guideline on the primary prevention of cardiovascular disease: A report of the American college of cardiology/American heart association task force on clinical practice guidelines. </a:t>
            </a:r>
            <a:r>
              <a:rPr lang="en-US" sz="800" b="0" i="1">
                <a:effectLst/>
                <a:latin typeface="+mn-lt"/>
                <a:ea typeface="Calibri" panose="020F0502020204030204" pitchFamily="34" charset="0"/>
                <a:cs typeface="Times New Roman" panose="02020603050405020304" pitchFamily="18" charset="0"/>
              </a:rPr>
              <a:t>Journal of the American College of Cardiology</a:t>
            </a:r>
            <a:r>
              <a:rPr lang="en-US" sz="800" b="0">
                <a:effectLst/>
                <a:latin typeface="+mn-lt"/>
                <a:ea typeface="Calibri" panose="020F0502020204030204" pitchFamily="34" charset="0"/>
                <a:cs typeface="Times New Roman" panose="02020603050405020304" pitchFamily="18" charset="0"/>
              </a:rPr>
              <a:t>, </a:t>
            </a:r>
            <a:r>
              <a:rPr lang="en-US" sz="800" b="0" i="1">
                <a:effectLst/>
                <a:latin typeface="+mn-lt"/>
                <a:ea typeface="Calibri" panose="020F0502020204030204" pitchFamily="34" charset="0"/>
                <a:cs typeface="Times New Roman" panose="02020603050405020304" pitchFamily="18" charset="0"/>
              </a:rPr>
              <a:t>74</a:t>
            </a:r>
            <a:r>
              <a:rPr lang="en-US" sz="800" b="0">
                <a:effectLst/>
                <a:latin typeface="+mn-lt"/>
                <a:ea typeface="Calibri" panose="020F0502020204030204" pitchFamily="34" charset="0"/>
                <a:cs typeface="Times New Roman" panose="02020603050405020304" pitchFamily="18" charset="0"/>
              </a:rPr>
              <a:t>(10), e177–e232. https://doi.org/10.1016/j.jacc.2019.03.010  </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Collaborative Institutional Training Initiative (CITI). (n.d.). Research, ethics, compliance and safety training. Retrieved July 2, 2021 from https://about.citiprogram.org/en/homepage/ </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Cullen, L., Hanrahan, K., Tucker, S., Gallagher-Ford, L. (2019). Data-driven precision implementation approach. </a:t>
            </a:r>
            <a:r>
              <a:rPr lang="en-US" sz="800" b="0" i="1">
                <a:effectLst/>
                <a:latin typeface="+mn-lt"/>
                <a:ea typeface="Calibri" panose="020F0502020204030204" pitchFamily="34" charset="0"/>
                <a:cs typeface="Times New Roman" panose="02020603050405020304" pitchFamily="18" charset="0"/>
              </a:rPr>
              <a:t>The American Journal of nursing,</a:t>
            </a:r>
            <a:r>
              <a:rPr lang="en-US" sz="800" b="0">
                <a:effectLst/>
                <a:latin typeface="+mn-lt"/>
                <a:ea typeface="Calibri" panose="020F0502020204030204" pitchFamily="34" charset="0"/>
                <a:cs typeface="Times New Roman" panose="02020603050405020304" pitchFamily="18" charset="0"/>
              </a:rPr>
              <a:t> </a:t>
            </a:r>
            <a:r>
              <a:rPr lang="en-US" sz="800" b="0" i="1">
                <a:effectLst/>
                <a:latin typeface="+mn-lt"/>
                <a:ea typeface="Calibri" panose="020F0502020204030204" pitchFamily="34" charset="0"/>
                <a:cs typeface="Times New Roman" panose="02020603050405020304" pitchFamily="18" charset="0"/>
              </a:rPr>
              <a:t>119</a:t>
            </a:r>
            <a:r>
              <a:rPr lang="en-US" sz="800" b="0">
                <a:effectLst/>
                <a:latin typeface="+mn-lt"/>
                <a:ea typeface="Calibri" panose="020F0502020204030204" pitchFamily="34" charset="0"/>
                <a:cs typeface="Times New Roman" panose="02020603050405020304" pitchFamily="18" charset="0"/>
              </a:rPr>
              <a:t>(8), 60-63. https://doi.org/10.1097/01.NAJ.0000577460.00222.32</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Dang, D., &amp; </a:t>
            </a:r>
            <a:r>
              <a:rPr lang="en-US" sz="800" b="0" err="1">
                <a:effectLst/>
                <a:latin typeface="+mn-lt"/>
                <a:ea typeface="Calibri" panose="020F0502020204030204" pitchFamily="34" charset="0"/>
                <a:cs typeface="Times New Roman" panose="02020603050405020304" pitchFamily="18" charset="0"/>
              </a:rPr>
              <a:t>Dearholt</a:t>
            </a:r>
            <a:r>
              <a:rPr lang="en-US" sz="800" b="0">
                <a:effectLst/>
                <a:latin typeface="+mn-lt"/>
                <a:ea typeface="Calibri" panose="020F0502020204030204" pitchFamily="34" charset="0"/>
                <a:cs typeface="Times New Roman" panose="02020603050405020304" pitchFamily="18" charset="0"/>
              </a:rPr>
              <a:t>, S. (2018). </a:t>
            </a:r>
            <a:r>
              <a:rPr lang="en-US" sz="800" b="0" i="1">
                <a:effectLst/>
                <a:latin typeface="+mn-lt"/>
                <a:ea typeface="Calibri" panose="020F0502020204030204" pitchFamily="34" charset="0"/>
                <a:cs typeface="Times New Roman" panose="02020603050405020304" pitchFamily="18" charset="0"/>
              </a:rPr>
              <a:t>Johns Hopkins nursing evidence-based practice: Model and guidelines</a:t>
            </a:r>
            <a:r>
              <a:rPr lang="en-US" sz="800" b="0">
                <a:effectLst/>
                <a:latin typeface="+mn-lt"/>
                <a:ea typeface="Calibri" panose="020F0502020204030204" pitchFamily="34" charset="0"/>
                <a:cs typeface="Times New Roman" panose="02020603050405020304" pitchFamily="18" charset="0"/>
              </a:rPr>
              <a:t> (5 ed.). </a:t>
            </a:r>
            <a:r>
              <a:rPr lang="es-ES" sz="800" b="0">
                <a:effectLst/>
                <a:latin typeface="+mn-lt"/>
                <a:ea typeface="Calibri" panose="020F0502020204030204" pitchFamily="34" charset="0"/>
                <a:cs typeface="Times New Roman" panose="02020603050405020304" pitchFamily="18" charset="0"/>
              </a:rPr>
              <a:t>Sigma Theta Tau International.</a:t>
            </a:r>
            <a:endParaRPr lang="en-US" sz="800" b="0">
              <a:effectLst/>
              <a:latin typeface="+mn-lt"/>
              <a:ea typeface="Calibri" panose="020F0502020204030204" pitchFamily="34" charset="0"/>
              <a:cs typeface="Times New Roman" panose="02020603050405020304" pitchFamily="18" charset="0"/>
            </a:endParaRPr>
          </a:p>
          <a:p>
            <a:pPr marL="174625" marR="0" lvl="0" indent="-174625">
              <a:lnSpc>
                <a:spcPct val="120000"/>
              </a:lnSpc>
              <a:spcBef>
                <a:spcPts val="0"/>
              </a:spcBef>
              <a:spcAft>
                <a:spcPts val="0"/>
              </a:spcAft>
              <a:buClr>
                <a:srgbClr val="44546A"/>
              </a:buClr>
              <a:buFont typeface="Arial" panose="020B0604020202020204" pitchFamily="34" charset="0"/>
              <a:buChar char="•"/>
            </a:pPr>
            <a:r>
              <a:rPr lang="es-ES" sz="800" b="0" err="1">
                <a:effectLst/>
                <a:latin typeface="+mn-lt"/>
                <a:ea typeface="Calibri" panose="020F0502020204030204" pitchFamily="34" charset="0"/>
                <a:cs typeface="Times New Roman" panose="02020603050405020304" pitchFamily="18" charset="0"/>
              </a:rPr>
              <a:t>Dicenso</a:t>
            </a:r>
            <a:r>
              <a:rPr lang="es-ES" sz="800" b="0">
                <a:effectLst/>
                <a:latin typeface="+mn-lt"/>
                <a:ea typeface="Calibri" panose="020F0502020204030204" pitchFamily="34" charset="0"/>
                <a:cs typeface="Times New Roman" panose="02020603050405020304" pitchFamily="18" charset="0"/>
              </a:rPr>
              <a:t>, A., </a:t>
            </a:r>
            <a:r>
              <a:rPr lang="es-ES" sz="800" b="0" err="1">
                <a:effectLst/>
                <a:latin typeface="+mn-lt"/>
                <a:ea typeface="Calibri" panose="020F0502020204030204" pitchFamily="34" charset="0"/>
                <a:cs typeface="Times New Roman" panose="02020603050405020304" pitchFamily="18" charset="0"/>
              </a:rPr>
              <a:t>Guyatt</a:t>
            </a:r>
            <a:r>
              <a:rPr lang="es-ES" sz="800" b="0">
                <a:effectLst/>
                <a:latin typeface="+mn-lt"/>
                <a:ea typeface="Calibri" panose="020F0502020204030204" pitchFamily="34" charset="0"/>
                <a:cs typeface="Times New Roman" panose="02020603050405020304" pitchFamily="18" charset="0"/>
              </a:rPr>
              <a:t>, G., &amp; </a:t>
            </a:r>
            <a:r>
              <a:rPr lang="es-ES" sz="800" b="0" err="1">
                <a:effectLst/>
                <a:latin typeface="+mn-lt"/>
                <a:ea typeface="Calibri" panose="020F0502020204030204" pitchFamily="34" charset="0"/>
                <a:cs typeface="Times New Roman" panose="02020603050405020304" pitchFamily="18" charset="0"/>
              </a:rPr>
              <a:t>Ciliska</a:t>
            </a:r>
            <a:r>
              <a:rPr lang="es-ES" sz="800" b="0">
                <a:effectLst/>
                <a:latin typeface="+mn-lt"/>
                <a:ea typeface="Calibri" panose="020F0502020204030204" pitchFamily="34" charset="0"/>
                <a:cs typeface="Times New Roman" panose="02020603050405020304" pitchFamily="18" charset="0"/>
              </a:rPr>
              <a:t>, D. (2005). </a:t>
            </a:r>
            <a:r>
              <a:rPr lang="en-US" sz="800" b="0" i="1">
                <a:effectLst/>
                <a:latin typeface="+mn-lt"/>
                <a:ea typeface="Calibri" panose="020F0502020204030204" pitchFamily="34" charset="0"/>
                <a:cs typeface="Times New Roman" panose="02020603050405020304" pitchFamily="18" charset="0"/>
              </a:rPr>
              <a:t>Evidence-based nursing a guide to clinical practice.</a:t>
            </a:r>
            <a:r>
              <a:rPr lang="en-US" sz="800" b="0">
                <a:effectLst/>
                <a:latin typeface="+mn-lt"/>
                <a:ea typeface="Calibri" panose="020F0502020204030204" pitchFamily="34" charset="0"/>
                <a:cs typeface="Times New Roman" panose="02020603050405020304" pitchFamily="18" charset="0"/>
              </a:rPr>
              <a:t>  Elsevier Mosby.</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Gallagher-Ford, L., Tucker, S., Beckett, C. (2019). EBP 2.0: Implementing and sustaining change: The malnutrition readmission prevention protocol. </a:t>
            </a:r>
            <a:r>
              <a:rPr lang="en-US" sz="800" b="0" i="1">
                <a:effectLst/>
                <a:latin typeface="+mn-lt"/>
                <a:ea typeface="Calibri" panose="020F0502020204030204" pitchFamily="34" charset="0"/>
                <a:cs typeface="Times New Roman" panose="02020603050405020304" pitchFamily="18" charset="0"/>
              </a:rPr>
              <a:t>American Journal of Nursing,119</a:t>
            </a:r>
            <a:r>
              <a:rPr lang="en-US" sz="800" b="0">
                <a:effectLst/>
                <a:latin typeface="+mn-lt"/>
                <a:ea typeface="Calibri" panose="020F0502020204030204" pitchFamily="34" charset="0"/>
                <a:cs typeface="Times New Roman" panose="02020603050405020304" pitchFamily="18" charset="0"/>
              </a:rPr>
              <a:t>(12), 60-64. doi:10.1097/01.NAJ.0000615816.91858.64 Retrieved from https://journals.lww.com/ajnonline/Fulltext/2019/12000/EBP_2_0__Implementing_and_Sustaining_Change__The.32.aspx</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Gallagher-Ford, L. Tucker, S., </a:t>
            </a:r>
            <a:r>
              <a:rPr lang="en-US" sz="800" b="0" err="1">
                <a:effectLst/>
                <a:latin typeface="+mn-lt"/>
                <a:ea typeface="Calibri" panose="020F0502020204030204" pitchFamily="34" charset="0"/>
                <a:cs typeface="Times New Roman" panose="02020603050405020304" pitchFamily="18" charset="0"/>
              </a:rPr>
              <a:t>Gettis</a:t>
            </a:r>
            <a:r>
              <a:rPr lang="en-US" sz="800" b="0">
                <a:effectLst/>
                <a:latin typeface="+mn-lt"/>
                <a:ea typeface="Calibri" panose="020F0502020204030204" pitchFamily="34" charset="0"/>
                <a:cs typeface="Times New Roman" panose="02020603050405020304" pitchFamily="18" charset="0"/>
              </a:rPr>
              <a:t>, M.,  Dye, B.(2020) A pancreatic enzyme medication self-management initiative. </a:t>
            </a:r>
            <a:r>
              <a:rPr lang="en-US" sz="800" b="0" i="1">
                <a:effectLst/>
                <a:latin typeface="+mn-lt"/>
                <a:ea typeface="Calibri" panose="020F0502020204030204" pitchFamily="34" charset="0"/>
                <a:cs typeface="Times New Roman" panose="02020603050405020304" pitchFamily="18" charset="0"/>
              </a:rPr>
              <a:t> American Journal of Nursing,120</a:t>
            </a:r>
            <a:r>
              <a:rPr lang="en-US" sz="800" b="0">
                <a:effectLst/>
                <a:latin typeface="+mn-lt"/>
                <a:ea typeface="Calibri" panose="020F0502020204030204" pitchFamily="34" charset="0"/>
                <a:cs typeface="Times New Roman" panose="02020603050405020304" pitchFamily="18" charset="0"/>
              </a:rPr>
              <a:t>(5), 58-62. </a:t>
            </a:r>
            <a:r>
              <a:rPr lang="en-US" sz="800" b="0" err="1">
                <a:effectLst/>
                <a:latin typeface="+mn-lt"/>
                <a:ea typeface="Calibri" panose="020F0502020204030204" pitchFamily="34" charset="0"/>
                <a:cs typeface="Times New Roman" panose="02020603050405020304" pitchFamily="18" charset="0"/>
              </a:rPr>
              <a:t>doi</a:t>
            </a:r>
            <a:r>
              <a:rPr lang="en-US" sz="800" b="0">
                <a:effectLst/>
                <a:latin typeface="+mn-lt"/>
                <a:ea typeface="Calibri" panose="020F0502020204030204" pitchFamily="34" charset="0"/>
                <a:cs typeface="Times New Roman" panose="02020603050405020304" pitchFamily="18" charset="0"/>
              </a:rPr>
              <a:t>: 10.1097/01.NAJ.0000662828.98696.1d </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latin typeface="+mn-lt"/>
                <a:ea typeface="Calibri" panose="020F0502020204030204" pitchFamily="34" charset="0"/>
                <a:cs typeface="Times New Roman" panose="02020603050405020304" pitchFamily="18" charset="0"/>
              </a:rPr>
              <a:t>Gallagher-Ford, L. Tucker, S.,  </a:t>
            </a:r>
            <a:r>
              <a:rPr lang="en-US" sz="800" b="0" err="1">
                <a:effectLst/>
                <a:latin typeface="+mn-lt"/>
                <a:ea typeface="Calibri" panose="020F0502020204030204" pitchFamily="34" charset="0"/>
                <a:cs typeface="Times New Roman" panose="02020603050405020304" pitchFamily="18" charset="0"/>
              </a:rPr>
              <a:t>Labardee</a:t>
            </a:r>
            <a:r>
              <a:rPr lang="en-US" sz="800" b="0">
                <a:effectLst/>
                <a:latin typeface="+mn-lt"/>
                <a:ea typeface="Calibri" panose="020F0502020204030204" pitchFamily="34" charset="0"/>
                <a:cs typeface="Times New Roman" panose="02020603050405020304" pitchFamily="18" charset="0"/>
              </a:rPr>
              <a:t>, R.,  &amp; Rodgers, J. (2019). EBP 2.0: Implementing and sustaining change: The STAND skin bundle. </a:t>
            </a:r>
            <a:r>
              <a:rPr lang="en-US" sz="800" b="0" i="1">
                <a:effectLst/>
                <a:latin typeface="+mn-lt"/>
                <a:ea typeface="Calibri" panose="020F0502020204030204" pitchFamily="34" charset="0"/>
                <a:cs typeface="Times New Roman" panose="02020603050405020304" pitchFamily="18" charset="0"/>
              </a:rPr>
              <a:t>American Journal of Nursing, 119</a:t>
            </a:r>
            <a:r>
              <a:rPr lang="en-US" sz="800" b="0">
                <a:effectLst/>
                <a:latin typeface="+mn-lt"/>
                <a:ea typeface="Calibri" panose="020F0502020204030204" pitchFamily="34" charset="0"/>
                <a:cs typeface="Times New Roman" panose="02020603050405020304" pitchFamily="18" charset="0"/>
              </a:rPr>
              <a:t>(10), </a:t>
            </a:r>
            <a:r>
              <a:rPr lang="en-US" sz="800" b="0" i="1">
                <a:effectLst/>
                <a:latin typeface="+mn-lt"/>
                <a:ea typeface="Calibri" panose="020F0502020204030204" pitchFamily="34" charset="0"/>
                <a:cs typeface="Times New Roman" panose="02020603050405020304" pitchFamily="18" charset="0"/>
              </a:rPr>
              <a:t>45-48. </a:t>
            </a:r>
            <a:r>
              <a:rPr lang="en-US" sz="800" b="0" err="1">
                <a:effectLst/>
                <a:latin typeface="+mn-lt"/>
                <a:ea typeface="Calibri" panose="020F0502020204030204" pitchFamily="34" charset="0"/>
                <a:cs typeface="Times New Roman" panose="02020603050405020304" pitchFamily="18" charset="0"/>
              </a:rPr>
              <a:t>doi</a:t>
            </a:r>
            <a:r>
              <a:rPr lang="en-US" sz="800" b="0">
                <a:effectLst/>
                <a:latin typeface="+mn-lt"/>
                <a:ea typeface="Calibri" panose="020F0502020204030204" pitchFamily="34" charset="0"/>
                <a:cs typeface="Times New Roman" panose="02020603050405020304" pitchFamily="18" charset="0"/>
              </a:rPr>
              <a:t>: 10.1097/01.NAJ.0000586180.15960.b3 Retrieved from </a:t>
            </a:r>
            <a:r>
              <a:rPr lang="en-US" sz="800" b="0" u="none" strike="noStrike">
                <a:effectLst/>
                <a:latin typeface="+mn-lt"/>
                <a:ea typeface="Calibri" panose="020F0502020204030204" pitchFamily="34" charset="0"/>
                <a:cs typeface="Times New Roman" panose="02020603050405020304" pitchFamily="18" charset="0"/>
              </a:rPr>
              <a:t>https://journals.lww.com/ajnonline/Fulltext/2019/10000/EBP_2_0__Implementing_and_Sustaining_Change__The.30.aspx</a:t>
            </a:r>
            <a:endParaRPr lang="en-US" sz="800" b="0">
              <a:effectLst/>
              <a:latin typeface="+mn-lt"/>
              <a:ea typeface="Calibri" panose="020F0502020204030204" pitchFamily="34" charset="0"/>
              <a:cs typeface="Times New Roman" panose="02020603050405020304" pitchFamily="18" charset="0"/>
            </a:endParaRPr>
          </a:p>
          <a:p>
            <a:endParaRPr lang="en-US" sz="800" b="0">
              <a:latin typeface="+mn-lt"/>
            </a:endParaRPr>
          </a:p>
        </p:txBody>
      </p:sp>
      <p:sp>
        <p:nvSpPr>
          <p:cNvPr id="5" name="Title 4">
            <a:extLst>
              <a:ext uri="{FF2B5EF4-FFF2-40B4-BE49-F238E27FC236}">
                <a16:creationId xmlns:a16="http://schemas.microsoft.com/office/drawing/2014/main" id="{149DE226-2423-4C04-99FE-0F9B6A30117C}"/>
              </a:ext>
            </a:extLst>
          </p:cNvPr>
          <p:cNvSpPr>
            <a:spLocks noGrp="1"/>
          </p:cNvSpPr>
          <p:nvPr>
            <p:ph type="title"/>
          </p:nvPr>
        </p:nvSpPr>
        <p:spPr/>
        <p:txBody>
          <a:bodyPr/>
          <a:lstStyle/>
          <a:p>
            <a:r>
              <a:rPr lang="en-US"/>
              <a:t>Additional references</a:t>
            </a:r>
          </a:p>
        </p:txBody>
      </p:sp>
      <p:sp>
        <p:nvSpPr>
          <p:cNvPr id="3" name="Footer Placeholder 2">
            <a:extLst>
              <a:ext uri="{FF2B5EF4-FFF2-40B4-BE49-F238E27FC236}">
                <a16:creationId xmlns:a16="http://schemas.microsoft.com/office/drawing/2014/main" id="{61B2D0B9-5605-45D0-88B0-7B9B3FE552F6}"/>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4" name="Slide Number Placeholder 3">
            <a:extLst>
              <a:ext uri="{FF2B5EF4-FFF2-40B4-BE49-F238E27FC236}">
                <a16:creationId xmlns:a16="http://schemas.microsoft.com/office/drawing/2014/main" id="{048B86DD-E0F2-4289-A20D-8941D4392507}"/>
              </a:ext>
            </a:extLst>
          </p:cNvPr>
          <p:cNvSpPr>
            <a:spLocks noGrp="1"/>
          </p:cNvSpPr>
          <p:nvPr>
            <p:ph type="sldNum" sz="quarter" idx="11"/>
          </p:nvPr>
        </p:nvSpPr>
        <p:spPr/>
        <p:txBody>
          <a:bodyPr/>
          <a:lstStyle/>
          <a:p>
            <a:fld id="{C0D42ABE-EA05-4842-819E-2C916F1CD485}" type="slidenum">
              <a:rPr lang="en-US" smtClean="0"/>
              <a:pPr/>
              <a:t>14</a:t>
            </a:fld>
            <a:endParaRPr lang="en-US"/>
          </a:p>
        </p:txBody>
      </p:sp>
    </p:spTree>
    <p:extLst>
      <p:ext uri="{BB962C8B-B14F-4D97-AF65-F5344CB8AC3E}">
        <p14:creationId xmlns:p14="http://schemas.microsoft.com/office/powerpoint/2010/main" val="254684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631C50C-9844-4A15-83A6-C004C9403F36}"/>
              </a:ext>
            </a:extLst>
          </p:cNvPr>
          <p:cNvSpPr>
            <a:spLocks noGrp="1"/>
          </p:cNvSpPr>
          <p:nvPr>
            <p:ph idx="1"/>
          </p:nvPr>
        </p:nvSpPr>
        <p:spPr>
          <a:xfrm>
            <a:off x="257193" y="848764"/>
            <a:ext cx="8629614" cy="2948940"/>
          </a:xfrm>
        </p:spPr>
        <p:txBody>
          <a:bodyPr/>
          <a:lstStyle/>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Georgia State University. (2022). </a:t>
            </a:r>
            <a:r>
              <a:rPr lang="en-US" sz="800" b="0" i="1">
                <a:effectLst/>
                <a:ea typeface="Calibri" panose="020F0502020204030204" pitchFamily="34" charset="0"/>
                <a:cs typeface="Times New Roman" panose="02020603050405020304" pitchFamily="18" charset="0"/>
              </a:rPr>
              <a:t>Research Guides. </a:t>
            </a:r>
            <a:r>
              <a:rPr lang="en-US" sz="800" b="0">
                <a:effectLst/>
                <a:ea typeface="Calibri" panose="020F0502020204030204" pitchFamily="34" charset="0"/>
                <a:cs typeface="Times New Roman" panose="02020603050405020304" pitchFamily="18" charset="0"/>
              </a:rPr>
              <a:t>Retrieved from https://research.library.gsu.edu/c.php?g=115595&amp;p=755213</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Goode, C.J., Fink, R.M., Krugman, M., Oman, K.S., &amp; </a:t>
            </a:r>
            <a:r>
              <a:rPr lang="en-US" sz="800" b="0" err="1">
                <a:effectLst/>
                <a:ea typeface="Calibri" panose="020F0502020204030204" pitchFamily="34" charset="0"/>
                <a:cs typeface="Times New Roman" panose="02020603050405020304" pitchFamily="18" charset="0"/>
              </a:rPr>
              <a:t>Traditi</a:t>
            </a:r>
            <a:r>
              <a:rPr lang="en-US" sz="800" b="0">
                <a:effectLst/>
                <a:ea typeface="Calibri" panose="020F0502020204030204" pitchFamily="34" charset="0"/>
                <a:cs typeface="Times New Roman" panose="02020603050405020304" pitchFamily="18" charset="0"/>
              </a:rPr>
              <a:t>, L.K. (2011) The Colorado patient-centered interprofessional evidence-based practice model: A framework for transformation. </a:t>
            </a:r>
            <a:r>
              <a:rPr lang="en-US" sz="800" b="0" i="1">
                <a:effectLst/>
                <a:ea typeface="Calibri" panose="020F0502020204030204" pitchFamily="34" charset="0"/>
                <a:cs typeface="Times New Roman" panose="02020603050405020304" pitchFamily="18" charset="0"/>
              </a:rPr>
              <a:t>Worldviews Evid Based Nurse, 8</a:t>
            </a:r>
            <a:r>
              <a:rPr lang="en-US" sz="800" b="0">
                <a:effectLst/>
                <a:ea typeface="Calibri" panose="020F0502020204030204" pitchFamily="34" charset="0"/>
                <a:cs typeface="Times New Roman" panose="02020603050405020304" pitchFamily="18" charset="0"/>
              </a:rPr>
              <a:t>(2), 96-105.</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Hanrahan, K., Utech, J., Cullen, L., Tucker, S., Gallagher-Ford, L. (2020). EBP 2.0: Implementing and sustaining change: Implementing improved central line flushing practices. </a:t>
            </a:r>
            <a:r>
              <a:rPr lang="en-US" sz="800" b="0" i="1">
                <a:effectLst/>
                <a:ea typeface="Calibri" panose="020F0502020204030204" pitchFamily="34" charset="0"/>
                <a:cs typeface="Times New Roman" panose="02020603050405020304" pitchFamily="18" charset="0"/>
              </a:rPr>
              <a:t>American Journal of Nursing</a:t>
            </a:r>
            <a:r>
              <a:rPr lang="en-US" sz="800" b="0">
                <a:effectLst/>
                <a:ea typeface="Calibri" panose="020F0502020204030204" pitchFamily="34" charset="0"/>
                <a:cs typeface="Times New Roman" panose="02020603050405020304" pitchFamily="18" charset="0"/>
              </a:rPr>
              <a:t> 120(8), 66-70. </a:t>
            </a:r>
            <a:r>
              <a:rPr lang="en-US" sz="800" b="0" err="1">
                <a:effectLst/>
                <a:ea typeface="Calibri" panose="020F0502020204030204" pitchFamily="34" charset="0"/>
                <a:cs typeface="Times New Roman" panose="02020603050405020304" pitchFamily="18" charset="0"/>
              </a:rPr>
              <a:t>doi</a:t>
            </a:r>
            <a:r>
              <a:rPr lang="en-US" sz="800" b="0">
                <a:effectLst/>
                <a:ea typeface="Calibri" panose="020F0502020204030204" pitchFamily="34" charset="0"/>
                <a:cs typeface="Times New Roman" panose="02020603050405020304" pitchFamily="18" charset="0"/>
              </a:rPr>
              <a:t>: 10.1097/01.NAJ.0000694600.82867.24</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Hedges, C. (2006). Research, evidence-based practice, and quality improvement</a:t>
            </a:r>
            <a:r>
              <a:rPr lang="en-US" sz="800" b="0" i="1">
                <a:effectLst/>
                <a:ea typeface="Calibri" panose="020F0502020204030204" pitchFamily="34" charset="0"/>
                <a:cs typeface="Times New Roman" panose="02020603050405020304" pitchFamily="18" charset="0"/>
              </a:rPr>
              <a:t>.  AACN Advanced Critical Care,</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7</a:t>
            </a:r>
            <a:r>
              <a:rPr lang="en-US" sz="800" b="0">
                <a:effectLst/>
                <a:ea typeface="Calibri" panose="020F0502020204030204" pitchFamily="34" charset="0"/>
                <a:cs typeface="Times New Roman" panose="02020603050405020304" pitchFamily="18" charset="0"/>
              </a:rPr>
              <a:t>(4) 457-459.  </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Houser J. (2012). </a:t>
            </a:r>
            <a:r>
              <a:rPr lang="en-US" sz="800" b="0" i="1">
                <a:effectLst/>
                <a:ea typeface="Calibri" panose="020F0502020204030204" pitchFamily="34" charset="0"/>
                <a:cs typeface="Times New Roman" panose="02020603050405020304" pitchFamily="18" charset="0"/>
              </a:rPr>
              <a:t>Nursing research: Reading, using, and creating evidence </a:t>
            </a:r>
            <a:r>
              <a:rPr lang="en-US" sz="800" b="0">
                <a:effectLst/>
                <a:ea typeface="Calibri" panose="020F0502020204030204" pitchFamily="34" charset="0"/>
                <a:cs typeface="Times New Roman" panose="02020603050405020304" pitchFamily="18" charset="0"/>
              </a:rPr>
              <a:t>(2nd ed.). Jones &amp; Bartlett Learning.</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Houser J, Oman K., eds. (2011).  Evidence-based practice: An implementation manual.  Jones &amp; Bartlett Inc.</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Institute for Healthcare Improvement. (2016, May 12). Dr</a:t>
            </a:r>
            <a:r>
              <a:rPr lang="en-US" sz="800" b="0" i="1">
                <a:effectLst/>
                <a:ea typeface="Calibri" panose="020F0502020204030204" pitchFamily="34" charset="0"/>
                <a:cs typeface="Times New Roman" panose="02020603050405020304" pitchFamily="18" charset="0"/>
              </a:rPr>
              <a:t>. Mike Evans: An illustrated look at quality improvement in health care</a:t>
            </a:r>
            <a:r>
              <a:rPr lang="en-US" sz="800" b="0">
                <a:effectLst/>
                <a:ea typeface="Calibri" panose="020F0502020204030204" pitchFamily="34" charset="0"/>
                <a:cs typeface="Times New Roman" panose="02020603050405020304" pitchFamily="18" charset="0"/>
              </a:rPr>
              <a:t> [Video]. YouTube. </a:t>
            </a:r>
            <a:r>
              <a:rPr lang="en-US" sz="800" b="0" u="none" strike="noStrike">
                <a:effectLst/>
                <a:ea typeface="Calibri" panose="020F0502020204030204" pitchFamily="34" charset="0"/>
                <a:cs typeface="Times New Roman" panose="02020603050405020304" pitchFamily="18" charset="0"/>
              </a:rPr>
              <a:t>https://www.youtube.com/watch?v=nPysNaF1oMw&amp;t=144s</a:t>
            </a:r>
            <a:endParaRPr lang="en-US" sz="800" b="0">
              <a:effectLst/>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Institute of Medicine Roundtable on Evidence-based Medicine. (2009). </a:t>
            </a:r>
            <a:r>
              <a:rPr lang="en-US" sz="800" b="0" i="1">
                <a:effectLst/>
                <a:ea typeface="Calibri" panose="020F0502020204030204" pitchFamily="34" charset="0"/>
                <a:cs typeface="Times New Roman" panose="02020603050405020304" pitchFamily="18" charset="0"/>
              </a:rPr>
              <a:t>Leadership commitments to improve value in healthcare: Finding common group: Workshop summary. </a:t>
            </a:r>
            <a:r>
              <a:rPr lang="en-US" sz="800" b="0">
                <a:effectLst/>
                <a:ea typeface="Calibri" panose="020F0502020204030204" pitchFamily="34" charset="0"/>
                <a:cs typeface="Times New Roman" panose="02020603050405020304" pitchFamily="18" charset="0"/>
              </a:rPr>
              <a:t>National Academies Press. Retrieved from https://www.ncbi.nlm.nih.gov/books/NBK52847/</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Iowa Model Collaborative. (2017). Iowa model of evidence-based practice: Revisions and validation. </a:t>
            </a:r>
            <a:r>
              <a:rPr lang="en-US" sz="800" b="0" i="1">
                <a:effectLst/>
                <a:ea typeface="Calibri" panose="020F0502020204030204" pitchFamily="34" charset="0"/>
                <a:cs typeface="Times New Roman" panose="02020603050405020304" pitchFamily="18" charset="0"/>
              </a:rPr>
              <a:t>Worldviews on Evidence-Based Nursing,</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14</a:t>
            </a:r>
            <a:r>
              <a:rPr lang="en-US" sz="800" b="0">
                <a:effectLst/>
                <a:ea typeface="Calibri" panose="020F0502020204030204" pitchFamily="34" charset="0"/>
                <a:cs typeface="Times New Roman" panose="02020603050405020304" pitchFamily="18" charset="0"/>
              </a:rPr>
              <a:t>(3), 175-182. doi:10.1111/wvn.12223 </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Langley, G., Nolan, K., &amp; Nolan, T. (1994). The foundation of improvement. Quality Progress 81. </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Lee, M., Johnson, K., Newhouse, R., Warren, J. (2013). Evidence-based practice process quality assessment: EPQA guidelines. </a:t>
            </a:r>
            <a:r>
              <a:rPr lang="en-US" sz="800" b="0" i="1">
                <a:effectLst/>
                <a:ea typeface="Calibri" panose="020F0502020204030204" pitchFamily="34" charset="0"/>
                <a:cs typeface="Times New Roman" panose="02020603050405020304" pitchFamily="18" charset="0"/>
              </a:rPr>
              <a:t>Worldviews on Evidence Based Nursing</a:t>
            </a:r>
            <a:r>
              <a:rPr lang="en-US" sz="800" b="0">
                <a:effectLst/>
                <a:ea typeface="Calibri" panose="020F0502020204030204" pitchFamily="34" charset="0"/>
                <a:cs typeface="Times New Roman" panose="02020603050405020304" pitchFamily="18" charset="0"/>
              </a:rPr>
              <a:t>,1–14.</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Lewallen, S., &amp; Courtright, P. (1998). Epidemiology in practice: case-control studies. </a:t>
            </a:r>
            <a:r>
              <a:rPr lang="en-US" sz="800" b="0" i="1">
                <a:effectLst/>
                <a:ea typeface="Calibri" panose="020F0502020204030204" pitchFamily="34" charset="0"/>
                <a:cs typeface="Times New Roman" panose="02020603050405020304" pitchFamily="18" charset="0"/>
              </a:rPr>
              <a:t>Community Eye Health, </a:t>
            </a:r>
            <a:r>
              <a:rPr lang="en-US" sz="800" b="0">
                <a:effectLst/>
                <a:ea typeface="Calibri" panose="020F0502020204030204" pitchFamily="34" charset="0"/>
                <a:cs typeface="Times New Roman" panose="02020603050405020304" pitchFamily="18" charset="0"/>
              </a:rPr>
              <a:t>11(28), 57–58.</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err="1">
                <a:effectLst/>
                <a:ea typeface="Calibri" panose="020F0502020204030204" pitchFamily="34" charset="0"/>
                <a:cs typeface="Times New Roman" panose="02020603050405020304" pitchFamily="18" charset="0"/>
              </a:rPr>
              <a:t>Liller</a:t>
            </a:r>
            <a:r>
              <a:rPr lang="en-US" sz="800" b="0">
                <a:effectLst/>
                <a:ea typeface="Calibri" panose="020F0502020204030204" pitchFamily="34" charset="0"/>
                <a:cs typeface="Times New Roman" panose="02020603050405020304" pitchFamily="18" charset="0"/>
              </a:rPr>
              <a:t>, K., </a:t>
            </a:r>
            <a:r>
              <a:rPr lang="en-US" sz="800" b="0" err="1">
                <a:effectLst/>
                <a:ea typeface="Calibri" panose="020F0502020204030204" pitchFamily="34" charset="0"/>
                <a:cs typeface="Times New Roman" panose="02020603050405020304" pitchFamily="18" charset="0"/>
              </a:rPr>
              <a:t>Corvin</a:t>
            </a:r>
            <a:r>
              <a:rPr lang="en-US" sz="800" b="0">
                <a:effectLst/>
                <a:ea typeface="Calibri" panose="020F0502020204030204" pitchFamily="34" charset="0"/>
                <a:cs typeface="Times New Roman" panose="02020603050405020304" pitchFamily="18" charset="0"/>
              </a:rPr>
              <a:t>, J., &amp; Venkatachalam, H. (2018). Certified in public health: Exam review guide. </a:t>
            </a:r>
            <a:r>
              <a:rPr lang="en-US" sz="800" b="0" i="1">
                <a:effectLst/>
                <a:ea typeface="Calibri" panose="020F0502020204030204" pitchFamily="34" charset="0"/>
                <a:cs typeface="Times New Roman" panose="02020603050405020304" pitchFamily="18" charset="0"/>
              </a:rPr>
              <a:t>American Public Health Association.</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rPr>
              <a:t>Lynn, J., Baily, M.A., Bottrell, M., Jennings, B., Levine, R.J., Davidoff, F., </a:t>
            </a:r>
            <a:r>
              <a:rPr lang="en-US" sz="800" b="0" err="1">
                <a:effectLst/>
                <a:ea typeface="Calibri" panose="020F0502020204030204" pitchFamily="34" charset="0"/>
              </a:rPr>
              <a:t>Casarett</a:t>
            </a:r>
            <a:r>
              <a:rPr lang="en-US" sz="800" b="0">
                <a:effectLst/>
                <a:ea typeface="Calibri" panose="020F0502020204030204" pitchFamily="34" charset="0"/>
              </a:rPr>
              <a:t>, D., Corrigan, J., Fox, E., </a:t>
            </a:r>
            <a:r>
              <a:rPr lang="en-US" sz="800" b="0" err="1">
                <a:effectLst/>
                <a:ea typeface="Calibri" panose="020F0502020204030204" pitchFamily="34" charset="0"/>
              </a:rPr>
              <a:t>Wynia</a:t>
            </a:r>
            <a:r>
              <a:rPr lang="en-US" sz="800" b="0">
                <a:effectLst/>
                <a:ea typeface="Calibri" panose="020F0502020204030204" pitchFamily="34" charset="0"/>
              </a:rPr>
              <a:t>, M.K., </a:t>
            </a:r>
            <a:r>
              <a:rPr lang="en-US" sz="800" b="0" err="1">
                <a:effectLst/>
                <a:ea typeface="Calibri" panose="020F0502020204030204" pitchFamily="34" charset="0"/>
              </a:rPr>
              <a:t>Agich</a:t>
            </a:r>
            <a:r>
              <a:rPr lang="en-US" sz="800" b="0">
                <a:effectLst/>
                <a:ea typeface="Calibri" panose="020F0502020204030204" pitchFamily="34" charset="0"/>
              </a:rPr>
              <a:t>, G.J., O'Kane, M., </a:t>
            </a:r>
            <a:r>
              <a:rPr lang="en-US" sz="800" b="0" err="1">
                <a:effectLst/>
                <a:ea typeface="Calibri" panose="020F0502020204030204" pitchFamily="34" charset="0"/>
              </a:rPr>
              <a:t>Speroff</a:t>
            </a:r>
            <a:r>
              <a:rPr lang="en-US" sz="800" b="0">
                <a:effectLst/>
                <a:ea typeface="Calibri" panose="020F0502020204030204" pitchFamily="34" charset="0"/>
              </a:rPr>
              <a:t>, T., </a:t>
            </a:r>
            <a:r>
              <a:rPr lang="en-US" sz="800" b="0" err="1">
                <a:effectLst/>
                <a:ea typeface="Calibri" panose="020F0502020204030204" pitchFamily="34" charset="0"/>
              </a:rPr>
              <a:t>Schyve</a:t>
            </a:r>
            <a:r>
              <a:rPr lang="en-US" sz="800" b="0">
                <a:effectLst/>
                <a:ea typeface="Calibri" panose="020F0502020204030204" pitchFamily="34" charset="0"/>
              </a:rPr>
              <a:t>, P., </a:t>
            </a:r>
            <a:r>
              <a:rPr lang="en-US" sz="800" b="0" err="1">
                <a:effectLst/>
                <a:ea typeface="Calibri" panose="020F0502020204030204" pitchFamily="34" charset="0"/>
              </a:rPr>
              <a:t>Batalden</a:t>
            </a:r>
            <a:r>
              <a:rPr lang="en-US" sz="800" b="0">
                <a:effectLst/>
                <a:ea typeface="Calibri" panose="020F0502020204030204" pitchFamily="34" charset="0"/>
              </a:rPr>
              <a:t>, P., Tunis, S., </a:t>
            </a:r>
            <a:r>
              <a:rPr lang="en-US" sz="800" b="0" err="1">
                <a:effectLst/>
                <a:ea typeface="Calibri" panose="020F0502020204030204" pitchFamily="34" charset="0"/>
              </a:rPr>
              <a:t>Berlinger</a:t>
            </a:r>
            <a:r>
              <a:rPr lang="en-US" sz="800" b="0">
                <a:effectLst/>
                <a:ea typeface="Calibri" panose="020F0502020204030204" pitchFamily="34" charset="0"/>
              </a:rPr>
              <a:t>, N., </a:t>
            </a:r>
            <a:r>
              <a:rPr lang="en-US" sz="800" b="0" err="1">
                <a:effectLst/>
                <a:ea typeface="Calibri" panose="020F0502020204030204" pitchFamily="34" charset="0"/>
              </a:rPr>
              <a:t>Cronenwett</a:t>
            </a:r>
            <a:r>
              <a:rPr lang="en-US" sz="800" b="0">
                <a:effectLst/>
                <a:ea typeface="Calibri" panose="020F0502020204030204" pitchFamily="34" charset="0"/>
              </a:rPr>
              <a:t>, L., Fitzmaurice, J.M.,… James, B. (2007). The ethics of using quality improvement methods in health care. </a:t>
            </a:r>
            <a:r>
              <a:rPr lang="en-US" sz="800" b="0" i="1">
                <a:effectLst/>
                <a:ea typeface="Calibri" panose="020F0502020204030204" pitchFamily="34" charset="0"/>
              </a:rPr>
              <a:t>Annals of internal medicine</a:t>
            </a:r>
            <a:r>
              <a:rPr lang="en-US" sz="800" b="0">
                <a:effectLst/>
                <a:ea typeface="Calibri" panose="020F0502020204030204" pitchFamily="34" charset="0"/>
              </a:rPr>
              <a:t>, </a:t>
            </a:r>
            <a:r>
              <a:rPr lang="en-US" sz="800" b="0" i="1">
                <a:effectLst/>
                <a:ea typeface="Calibri" panose="020F0502020204030204" pitchFamily="34" charset="0"/>
              </a:rPr>
              <a:t>146</a:t>
            </a:r>
            <a:r>
              <a:rPr lang="en-US" sz="800" b="0">
                <a:effectLst/>
                <a:ea typeface="Calibri" panose="020F0502020204030204" pitchFamily="34" charset="0"/>
              </a:rPr>
              <a:t>(9), 666–673. https://doi.org/10.7326/0003-4819-146-9-200705010-00155 </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Melnyk, B.M., &amp; Fineout-Overholt, E. (2015).  Evidence-based practice in nursing &amp; healthcare: A guide to best practice. 3rd ed. Wolters Kluwer/Lippincott Williams &amp; Wilkins.</a:t>
            </a: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Melnyk B., Gallagher-Ford L., Long L., &amp; Fineout-Overholt E. (2014). The establishment of evidence-based practice competencies for practicing registered nurses and advanced practice nurses in real-world clinical settings: Proficiencies to improve healthcare quality, reliability, patient outcomes, and costs. </a:t>
            </a:r>
            <a:r>
              <a:rPr lang="en-US" sz="800" b="0" i="1">
                <a:effectLst/>
                <a:ea typeface="Calibri" panose="020F0502020204030204" pitchFamily="34" charset="0"/>
                <a:cs typeface="Times New Roman" panose="02020603050405020304" pitchFamily="18" charset="0"/>
              </a:rPr>
              <a:t>Worldviews on Evidence-Based Nursing,</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2014</a:t>
            </a:r>
            <a:r>
              <a:rPr lang="en-US" sz="800" b="0">
                <a:effectLst/>
                <a:ea typeface="Calibri" panose="020F0502020204030204" pitchFamily="34" charset="0"/>
                <a:cs typeface="Times New Roman" panose="02020603050405020304" pitchFamily="18" charset="0"/>
              </a:rPr>
              <a:t>(11), 5–15. </a:t>
            </a:r>
          </a:p>
          <a:p>
            <a:pPr marR="0" lvl="0">
              <a:lnSpc>
                <a:spcPct val="120000"/>
              </a:lnSpc>
              <a:spcBef>
                <a:spcPts val="0"/>
              </a:spcBef>
              <a:spcAft>
                <a:spcPts val="0"/>
              </a:spcAft>
              <a:buClr>
                <a:srgbClr val="44546A"/>
              </a:buClr>
            </a:pPr>
            <a:endParaRPr lang="en-US" sz="800" b="0"/>
          </a:p>
        </p:txBody>
      </p:sp>
      <p:sp>
        <p:nvSpPr>
          <p:cNvPr id="5" name="Title 4">
            <a:extLst>
              <a:ext uri="{FF2B5EF4-FFF2-40B4-BE49-F238E27FC236}">
                <a16:creationId xmlns:a16="http://schemas.microsoft.com/office/drawing/2014/main" id="{1D618473-77D2-46C6-B78A-DE48117A1FB1}"/>
              </a:ext>
            </a:extLst>
          </p:cNvPr>
          <p:cNvSpPr>
            <a:spLocks noGrp="1"/>
          </p:cNvSpPr>
          <p:nvPr>
            <p:ph type="title"/>
          </p:nvPr>
        </p:nvSpPr>
        <p:spPr/>
        <p:txBody>
          <a:bodyPr/>
          <a:lstStyle/>
          <a:p>
            <a:r>
              <a:rPr lang="en-US"/>
              <a:t>Additional reference</a:t>
            </a:r>
          </a:p>
        </p:txBody>
      </p:sp>
      <p:sp>
        <p:nvSpPr>
          <p:cNvPr id="2" name="Footer Placeholder 1">
            <a:extLst>
              <a:ext uri="{FF2B5EF4-FFF2-40B4-BE49-F238E27FC236}">
                <a16:creationId xmlns:a16="http://schemas.microsoft.com/office/drawing/2014/main" id="{4AE07211-B877-49C5-AA19-4852C8D794E2}"/>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8C8A13CD-6990-4499-8E96-0B5E325EC566}"/>
              </a:ext>
            </a:extLst>
          </p:cNvPr>
          <p:cNvSpPr>
            <a:spLocks noGrp="1"/>
          </p:cNvSpPr>
          <p:nvPr>
            <p:ph type="sldNum" sz="quarter" idx="11"/>
          </p:nvPr>
        </p:nvSpPr>
        <p:spPr/>
        <p:txBody>
          <a:bodyPr/>
          <a:lstStyle/>
          <a:p>
            <a:fld id="{C0D42ABE-EA05-4842-819E-2C916F1CD485}" type="slidenum">
              <a:rPr lang="en-US" smtClean="0"/>
              <a:pPr/>
              <a:t>15</a:t>
            </a:fld>
            <a:endParaRPr lang="en-US"/>
          </a:p>
        </p:txBody>
      </p:sp>
    </p:spTree>
    <p:extLst>
      <p:ext uri="{BB962C8B-B14F-4D97-AF65-F5344CB8AC3E}">
        <p14:creationId xmlns:p14="http://schemas.microsoft.com/office/powerpoint/2010/main" val="377421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E47DD2-CF09-45D7-847A-415B91939DB5}"/>
              </a:ext>
            </a:extLst>
          </p:cNvPr>
          <p:cNvSpPr>
            <a:spLocks noGrp="1"/>
          </p:cNvSpPr>
          <p:nvPr>
            <p:ph idx="1"/>
          </p:nvPr>
        </p:nvSpPr>
        <p:spPr>
          <a:xfrm>
            <a:off x="347472" y="881018"/>
            <a:ext cx="8458200" cy="2948940"/>
          </a:xfrm>
        </p:spPr>
        <p:txBody>
          <a:bodyPr/>
          <a:lstStyle/>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Melnyk, B., Gallagher-Ford, L., </a:t>
            </a:r>
            <a:r>
              <a:rPr lang="en-US" sz="800" b="0" err="1">
                <a:effectLst/>
                <a:ea typeface="Calibri" panose="020F0502020204030204" pitchFamily="34" charset="0"/>
                <a:cs typeface="Times New Roman" panose="02020603050405020304" pitchFamily="18" charset="0"/>
              </a:rPr>
              <a:t>Zellefrow</a:t>
            </a:r>
            <a:r>
              <a:rPr lang="en-US" sz="800" b="0">
                <a:effectLst/>
                <a:ea typeface="Calibri" panose="020F0502020204030204" pitchFamily="34" charset="0"/>
                <a:cs typeface="Times New Roman" panose="02020603050405020304" pitchFamily="18" charset="0"/>
              </a:rPr>
              <a:t>, C., Tucker, S., Van </a:t>
            </a:r>
            <a:r>
              <a:rPr lang="en-US" sz="800" b="0" err="1">
                <a:effectLst/>
                <a:ea typeface="Calibri" panose="020F0502020204030204" pitchFamily="34" charset="0"/>
                <a:cs typeface="Times New Roman" panose="02020603050405020304" pitchFamily="18" charset="0"/>
              </a:rPr>
              <a:t>Dromme</a:t>
            </a:r>
            <a:r>
              <a:rPr lang="en-US" sz="800" b="0">
                <a:effectLst/>
                <a:ea typeface="Calibri" panose="020F0502020204030204" pitchFamily="34" charset="0"/>
                <a:cs typeface="Times New Roman" panose="02020603050405020304" pitchFamily="18" charset="0"/>
              </a:rPr>
              <a:t>, L., &amp; Thomas, B. K. (2018). Outcomes from the first </a:t>
            </a:r>
            <a:r>
              <a:rPr lang="en-US" sz="800" b="0" err="1">
                <a:effectLst/>
                <a:ea typeface="Calibri" panose="020F0502020204030204" pitchFamily="34" charset="0"/>
                <a:cs typeface="Times New Roman" panose="02020603050405020304" pitchFamily="18" charset="0"/>
              </a:rPr>
              <a:t>helene</a:t>
            </a:r>
            <a:r>
              <a:rPr lang="en-US" sz="800" b="0">
                <a:effectLst/>
                <a:ea typeface="Calibri" panose="020F0502020204030204" pitchFamily="34" charset="0"/>
                <a:cs typeface="Times New Roman" panose="02020603050405020304" pitchFamily="18" charset="0"/>
              </a:rPr>
              <a:t> </a:t>
            </a:r>
            <a:r>
              <a:rPr lang="en-US" sz="800" b="0" err="1">
                <a:effectLst/>
                <a:ea typeface="Calibri" panose="020F0502020204030204" pitchFamily="34" charset="0"/>
                <a:cs typeface="Times New Roman" panose="02020603050405020304" pitchFamily="18" charset="0"/>
              </a:rPr>
              <a:t>fuld</a:t>
            </a:r>
            <a:r>
              <a:rPr lang="en-US" sz="800" b="0">
                <a:effectLst/>
                <a:ea typeface="Calibri" panose="020F0502020204030204" pitchFamily="34" charset="0"/>
                <a:cs typeface="Times New Roman" panose="02020603050405020304" pitchFamily="18" charset="0"/>
              </a:rPr>
              <a:t> health trust national institute for evidence-based practice in nursing and healthcare invitational expert forum. Worldviews on Evidence-Based Nursing,</a:t>
            </a:r>
            <a:r>
              <a:rPr lang="en-US" sz="800" b="0" i="1">
                <a:effectLst/>
                <a:ea typeface="Calibri" panose="020F0502020204030204" pitchFamily="34" charset="0"/>
                <a:cs typeface="Times New Roman" panose="02020603050405020304" pitchFamily="18" charset="0"/>
              </a:rPr>
              <a:t>15(</a:t>
            </a:r>
            <a:r>
              <a:rPr lang="en-US" sz="800" b="0">
                <a:effectLst/>
                <a:ea typeface="Calibri" panose="020F0502020204030204" pitchFamily="34" charset="0"/>
                <a:cs typeface="Times New Roman" panose="02020603050405020304" pitchFamily="18" charset="0"/>
              </a:rPr>
              <a:t>1), 5–15. https://doi.org/10.1111/wvn.12272</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Miller, J., Hayes, D.D., &amp; Carey, K.W. (2015). 20 questions: Evidence-based practice or sacred cow?. </a:t>
            </a:r>
            <a:r>
              <a:rPr lang="en-US" sz="800" b="0" i="1">
                <a:effectLst/>
                <a:ea typeface="Calibri" panose="020F0502020204030204" pitchFamily="34" charset="0"/>
                <a:cs typeface="Times New Roman" panose="02020603050405020304" pitchFamily="18" charset="0"/>
              </a:rPr>
              <a:t>Nursing</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45</a:t>
            </a:r>
            <a:r>
              <a:rPr lang="en-US" sz="800" b="0">
                <a:effectLst/>
                <a:ea typeface="Calibri" panose="020F0502020204030204" pitchFamily="34" charset="0"/>
                <a:cs typeface="Times New Roman" panose="02020603050405020304" pitchFamily="18" charset="0"/>
              </a:rPr>
              <a:t>(8), 46–56. https://doi.org/10.1097/01.NURSE.0000469234.84277.95 </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Newhouse, R., </a:t>
            </a:r>
            <a:r>
              <a:rPr lang="en-US" sz="800" b="0" err="1">
                <a:effectLst/>
                <a:ea typeface="Calibri" panose="020F0502020204030204" pitchFamily="34" charset="0"/>
                <a:cs typeface="Times New Roman" panose="02020603050405020304" pitchFamily="18" charset="0"/>
              </a:rPr>
              <a:t>Dearholt</a:t>
            </a:r>
            <a:r>
              <a:rPr lang="en-US" sz="800" b="0">
                <a:effectLst/>
                <a:ea typeface="Calibri" panose="020F0502020204030204" pitchFamily="34" charset="0"/>
                <a:cs typeface="Times New Roman" panose="02020603050405020304" pitchFamily="18" charset="0"/>
              </a:rPr>
              <a:t>, S., Poe, S., Pugh, L., &amp; White, K. (2007). </a:t>
            </a:r>
            <a:r>
              <a:rPr lang="en-US" sz="800" b="0" i="1">
                <a:effectLst/>
                <a:ea typeface="Calibri" panose="020F0502020204030204" pitchFamily="34" charset="0"/>
                <a:cs typeface="Times New Roman" panose="02020603050405020304" pitchFamily="18" charset="0"/>
              </a:rPr>
              <a:t>Johns </a:t>
            </a:r>
            <a:r>
              <a:rPr lang="en-US" sz="800" b="0" i="1" err="1">
                <a:effectLst/>
                <a:ea typeface="Calibri" panose="020F0502020204030204" pitchFamily="34" charset="0"/>
                <a:cs typeface="Times New Roman" panose="02020603050405020304" pitchFamily="18" charset="0"/>
              </a:rPr>
              <a:t>hopkins</a:t>
            </a:r>
            <a:r>
              <a:rPr lang="en-US" sz="800" b="0" i="1">
                <a:effectLst/>
                <a:ea typeface="Calibri" panose="020F0502020204030204" pitchFamily="34" charset="0"/>
                <a:cs typeface="Times New Roman" panose="02020603050405020304" pitchFamily="18" charset="0"/>
              </a:rPr>
              <a:t> nursing evidence-based practice: Models and guidelines.</a:t>
            </a:r>
            <a:r>
              <a:rPr lang="en-US" sz="800" b="0">
                <a:effectLst/>
                <a:ea typeface="Calibri" panose="020F0502020204030204" pitchFamily="34" charset="0"/>
                <a:cs typeface="Times New Roman" panose="02020603050405020304" pitchFamily="18" charset="0"/>
              </a:rPr>
              <a:t> Sigma Theta Tau International.</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Polit D., &amp; </a:t>
            </a:r>
            <a:r>
              <a:rPr lang="en-US" sz="800" b="0" err="1">
                <a:effectLst/>
                <a:ea typeface="Calibri" panose="020F0502020204030204" pitchFamily="34" charset="0"/>
                <a:cs typeface="Times New Roman" panose="02020603050405020304" pitchFamily="18" charset="0"/>
              </a:rPr>
              <a:t>Tatano</a:t>
            </a:r>
            <a:r>
              <a:rPr lang="en-US" sz="800" b="0">
                <a:effectLst/>
                <a:ea typeface="Calibri" panose="020F0502020204030204" pitchFamily="34" charset="0"/>
                <a:cs typeface="Times New Roman" panose="02020603050405020304" pitchFamily="18" charset="0"/>
              </a:rPr>
              <a:t> Beck C. (2009) Essentials of nursing research: Appraising evidence for nursing practice (7th ed.).  Wolters Kluwer/Lippincott Williams &amp; Wilkins.</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Powell, B., Waltz, T., </a:t>
            </a:r>
            <a:r>
              <a:rPr lang="en-US" sz="800" b="0" err="1">
                <a:effectLst/>
                <a:ea typeface="Calibri" panose="020F0502020204030204" pitchFamily="34" charset="0"/>
                <a:cs typeface="Times New Roman" panose="02020603050405020304" pitchFamily="18" charset="0"/>
              </a:rPr>
              <a:t>Chinman</a:t>
            </a:r>
            <a:r>
              <a:rPr lang="en-US" sz="800" b="0">
                <a:effectLst/>
                <a:ea typeface="Calibri" panose="020F0502020204030204" pitchFamily="34" charset="0"/>
                <a:cs typeface="Times New Roman" panose="02020603050405020304" pitchFamily="18" charset="0"/>
              </a:rPr>
              <a:t>, M., Damschroder, L., Smith, J., Matthieu, M., Proctor, E., &amp; Kirchner, J. (2015). A refined compilation of implementation strategies: Results from the expert recommendations for implementing change (ERIC) project. Implementation science: IS, 10(21). https://doi.org/10.1186/213012-015-0209-1</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Ranganathan, P., </a:t>
            </a:r>
            <a:r>
              <a:rPr lang="en-US" sz="800" b="0" err="1">
                <a:effectLst/>
                <a:ea typeface="Calibri" panose="020F0502020204030204" pitchFamily="34" charset="0"/>
                <a:cs typeface="Times New Roman" panose="02020603050405020304" pitchFamily="18" charset="0"/>
              </a:rPr>
              <a:t>Pramesh</a:t>
            </a:r>
            <a:r>
              <a:rPr lang="en-US" sz="800" b="0">
                <a:effectLst/>
                <a:ea typeface="Calibri" panose="020F0502020204030204" pitchFamily="34" charset="0"/>
                <a:cs typeface="Times New Roman" panose="02020603050405020304" pitchFamily="18" charset="0"/>
              </a:rPr>
              <a:t>, C., &amp; </a:t>
            </a:r>
            <a:r>
              <a:rPr lang="en-US" sz="800" b="0" err="1">
                <a:effectLst/>
                <a:ea typeface="Calibri" panose="020F0502020204030204" pitchFamily="34" charset="0"/>
                <a:cs typeface="Times New Roman" panose="02020603050405020304" pitchFamily="18" charset="0"/>
              </a:rPr>
              <a:t>Buyse</a:t>
            </a:r>
            <a:r>
              <a:rPr lang="en-US" sz="800" b="0">
                <a:effectLst/>
                <a:ea typeface="Calibri" panose="020F0502020204030204" pitchFamily="34" charset="0"/>
                <a:cs typeface="Times New Roman" panose="02020603050405020304" pitchFamily="18" charset="0"/>
              </a:rPr>
              <a:t>, M. (2015). Common pitfalls in statistical analysis: Clinical versus statistical significance. </a:t>
            </a:r>
            <a:r>
              <a:rPr lang="en-US" sz="800" b="0" i="1">
                <a:effectLst/>
                <a:ea typeface="Calibri" panose="020F0502020204030204" pitchFamily="34" charset="0"/>
                <a:cs typeface="Times New Roman" panose="02020603050405020304" pitchFamily="18" charset="0"/>
              </a:rPr>
              <a:t>Perspectives in Clinical Research,</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6</a:t>
            </a:r>
            <a:r>
              <a:rPr lang="en-US" sz="800" b="0">
                <a:effectLst/>
                <a:ea typeface="Calibri" panose="020F0502020204030204" pitchFamily="34" charset="0"/>
                <a:cs typeface="Times New Roman" panose="02020603050405020304" pitchFamily="18" charset="0"/>
              </a:rPr>
              <a:t>(3), 169–170. https://doi.org/10.4103/2229-3485.159943</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Rivera, R., &amp; Fitzpatrick, J.(2021). </a:t>
            </a:r>
            <a:r>
              <a:rPr lang="en-US" sz="800" b="0" i="1">
                <a:effectLst/>
                <a:ea typeface="Calibri" panose="020F0502020204030204" pitchFamily="34" charset="0"/>
                <a:cs typeface="Times New Roman" panose="02020603050405020304" pitchFamily="18" charset="0"/>
              </a:rPr>
              <a:t>The PEACE model evidence-based practice for clinical nurses. Sigma Theta Tau International.</a:t>
            </a:r>
            <a:endParaRPr lang="en-US" sz="800" b="0">
              <a:effectLst/>
              <a:ea typeface="Calibri" panose="020F0502020204030204" pitchFamily="34" charset="0"/>
              <a:cs typeface="Times New Roman" panose="02020603050405020304" pitchFamily="18" charset="0"/>
            </a:endParaRP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Rycroft-Malone, J. &amp; Bucknall, T. (2010). </a:t>
            </a:r>
            <a:r>
              <a:rPr lang="en-US" sz="800" b="0" i="1">
                <a:effectLst/>
                <a:ea typeface="Calibri" panose="020F0502020204030204" pitchFamily="34" charset="0"/>
                <a:cs typeface="Times New Roman" panose="02020603050405020304" pitchFamily="18" charset="0"/>
              </a:rPr>
              <a:t>Models and frameworks for implementing evidence-based practice: Linking evidence to action. </a:t>
            </a:r>
            <a:r>
              <a:rPr lang="en-US" sz="800" b="0">
                <a:effectLst/>
                <a:ea typeface="Calibri" panose="020F0502020204030204" pitchFamily="34" charset="0"/>
                <a:cs typeface="Times New Roman" panose="02020603050405020304" pitchFamily="18" charset="0"/>
              </a:rPr>
              <a:t>Wiley-Blackwell.</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Sackett, D., Straus, S., </a:t>
            </a:r>
            <a:r>
              <a:rPr lang="en-US" sz="800" b="0" err="1">
                <a:effectLst/>
                <a:ea typeface="Calibri" panose="020F0502020204030204" pitchFamily="34" charset="0"/>
                <a:cs typeface="Times New Roman" panose="02020603050405020304" pitchFamily="18" charset="0"/>
              </a:rPr>
              <a:t>Richardson,W</a:t>
            </a:r>
            <a:r>
              <a:rPr lang="en-US" sz="800" b="0">
                <a:effectLst/>
                <a:ea typeface="Calibri" panose="020F0502020204030204" pitchFamily="34" charset="0"/>
                <a:cs typeface="Times New Roman" panose="02020603050405020304" pitchFamily="18" charset="0"/>
              </a:rPr>
              <a:t>., Rosenberg,, &amp; Haynes, R. (2000). </a:t>
            </a:r>
            <a:r>
              <a:rPr lang="en-US" sz="800" b="0" i="1">
                <a:effectLst/>
                <a:ea typeface="Calibri" panose="020F0502020204030204" pitchFamily="34" charset="0"/>
                <a:cs typeface="Times New Roman" panose="02020603050405020304" pitchFamily="18" charset="0"/>
              </a:rPr>
              <a:t>Evidence based medicine: How to practice and teach</a:t>
            </a:r>
            <a:r>
              <a:rPr lang="en-US" sz="800" b="0">
                <a:effectLst/>
                <a:ea typeface="Calibri" panose="020F0502020204030204" pitchFamily="34" charset="0"/>
                <a:cs typeface="Times New Roman" panose="02020603050405020304" pitchFamily="18" charset="0"/>
              </a:rPr>
              <a:t>. EBM (2nd ed.). London; Churchill Livingstone.</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rPr>
              <a:t>Shammas, A., &amp; Clark, A.P. (2007). Trendelenburg positioning to treat acute hypotension: Helpful or harmful?. </a:t>
            </a:r>
            <a:r>
              <a:rPr lang="en-US" sz="800" b="0" i="1">
                <a:effectLst/>
                <a:ea typeface="Calibri" panose="020F0502020204030204" pitchFamily="34" charset="0"/>
              </a:rPr>
              <a:t>Clinical Nurse Specialist</a:t>
            </a:r>
            <a:r>
              <a:rPr lang="en-US" sz="800" b="0">
                <a:effectLst/>
                <a:ea typeface="Calibri" panose="020F0502020204030204" pitchFamily="34" charset="0"/>
              </a:rPr>
              <a:t>, </a:t>
            </a:r>
            <a:r>
              <a:rPr lang="en-US" sz="800" b="0" i="1">
                <a:effectLst/>
                <a:ea typeface="Calibri" panose="020F0502020204030204" pitchFamily="34" charset="0"/>
              </a:rPr>
              <a:t>21</a:t>
            </a:r>
            <a:r>
              <a:rPr lang="en-US" sz="800" b="0">
                <a:effectLst/>
                <a:ea typeface="Calibri" panose="020F0502020204030204" pitchFamily="34" charset="0"/>
              </a:rPr>
              <a:t>(4), 181–187. https://doi.org/10.1097/01.NUR.0000280485.03389.52</a:t>
            </a:r>
            <a:endParaRPr lang="en-US" sz="800" b="0">
              <a:effectLst/>
              <a:ea typeface="Calibri" panose="020F0502020204030204" pitchFamily="34" charset="0"/>
              <a:cs typeface="Times New Roman" panose="02020603050405020304" pitchFamily="18" charset="0"/>
            </a:endParaRP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err="1">
                <a:effectLst/>
                <a:ea typeface="Calibri" panose="020F0502020204030204" pitchFamily="34" charset="0"/>
                <a:cs typeface="Times New Roman" panose="02020603050405020304" pitchFamily="18" charset="0"/>
              </a:rPr>
              <a:t>Shirey</a:t>
            </a:r>
            <a:r>
              <a:rPr lang="en-US" sz="800" b="0">
                <a:effectLst/>
                <a:ea typeface="Calibri" panose="020F0502020204030204" pitchFamily="34" charset="0"/>
                <a:cs typeface="Times New Roman" panose="02020603050405020304" pitchFamily="18" charset="0"/>
              </a:rPr>
              <a:t>, M., Hauck, S., </a:t>
            </a:r>
            <a:r>
              <a:rPr lang="en-US" sz="800" b="0" err="1">
                <a:effectLst/>
                <a:ea typeface="Calibri" panose="020F0502020204030204" pitchFamily="34" charset="0"/>
                <a:cs typeface="Times New Roman" panose="02020603050405020304" pitchFamily="18" charset="0"/>
              </a:rPr>
              <a:t>Embree</a:t>
            </a:r>
            <a:r>
              <a:rPr lang="en-US" sz="800" b="0">
                <a:effectLst/>
                <a:ea typeface="Calibri" panose="020F0502020204030204" pitchFamily="34" charset="0"/>
                <a:cs typeface="Times New Roman" panose="02020603050405020304" pitchFamily="18" charset="0"/>
              </a:rPr>
              <a:t>, J., </a:t>
            </a:r>
            <a:r>
              <a:rPr lang="en-US" sz="800" b="0" err="1">
                <a:effectLst/>
                <a:ea typeface="Calibri" panose="020F0502020204030204" pitchFamily="34" charset="0"/>
                <a:cs typeface="Times New Roman" panose="02020603050405020304" pitchFamily="18" charset="0"/>
              </a:rPr>
              <a:t>Kinner</a:t>
            </a:r>
            <a:r>
              <a:rPr lang="en-US" sz="800" b="0">
                <a:effectLst/>
                <a:ea typeface="Calibri" panose="020F0502020204030204" pitchFamily="34" charset="0"/>
                <a:cs typeface="Times New Roman" panose="02020603050405020304" pitchFamily="18" charset="0"/>
              </a:rPr>
              <a:t>, T., </a:t>
            </a:r>
            <a:r>
              <a:rPr lang="en-US" sz="800" b="0" err="1">
                <a:effectLst/>
                <a:ea typeface="Calibri" panose="020F0502020204030204" pitchFamily="34" charset="0"/>
                <a:cs typeface="Times New Roman" panose="02020603050405020304" pitchFamily="18" charset="0"/>
              </a:rPr>
              <a:t>Schaar</a:t>
            </a:r>
            <a:r>
              <a:rPr lang="en-US" sz="800" b="0">
                <a:effectLst/>
                <a:ea typeface="Calibri" panose="020F0502020204030204" pitchFamily="34" charset="0"/>
                <a:cs typeface="Times New Roman" panose="02020603050405020304" pitchFamily="18" charset="0"/>
              </a:rPr>
              <a:t>, G., Phillips, L. &amp;  McCool, I. (2011). Showcasing differences between quality improvement, evidence-based practice, and research. </a:t>
            </a:r>
            <a:r>
              <a:rPr lang="en-US" sz="800" b="0" i="1">
                <a:effectLst/>
                <a:ea typeface="Calibri" panose="020F0502020204030204" pitchFamily="34" charset="0"/>
                <a:cs typeface="Times New Roman" panose="02020603050405020304" pitchFamily="18" charset="0"/>
              </a:rPr>
              <a:t>Journal of Continuing Education In Nursing</a:t>
            </a:r>
            <a:r>
              <a:rPr lang="en-US" sz="800" b="0">
                <a:effectLst/>
                <a:ea typeface="Calibri" panose="020F0502020204030204" pitchFamily="34" charset="0"/>
                <a:cs typeface="Times New Roman" panose="02020603050405020304" pitchFamily="18" charset="0"/>
              </a:rPr>
              <a:t>, </a:t>
            </a:r>
            <a:r>
              <a:rPr lang="en-US" sz="800" b="0" i="1">
                <a:effectLst/>
                <a:ea typeface="Calibri" panose="020F0502020204030204" pitchFamily="34" charset="0"/>
                <a:cs typeface="Times New Roman" panose="02020603050405020304" pitchFamily="18" charset="0"/>
              </a:rPr>
              <a:t>42(</a:t>
            </a:r>
            <a:r>
              <a:rPr lang="en-US" sz="800" b="0">
                <a:effectLst/>
                <a:ea typeface="Calibri" panose="020F0502020204030204" pitchFamily="34" charset="0"/>
                <a:cs typeface="Times New Roman" panose="02020603050405020304" pitchFamily="18" charset="0"/>
              </a:rPr>
              <a:t>2), 57-70.</a:t>
            </a:r>
          </a:p>
          <a:p>
            <a:pPr marL="174625" marR="0" lvl="0" indent="-174625">
              <a:lnSpc>
                <a:spcPct val="120000"/>
              </a:lnSpc>
              <a:spcBef>
                <a:spcPts val="0"/>
              </a:spcBef>
              <a:spcAft>
                <a:spcPts val="0"/>
              </a:spcAft>
              <a:buClr>
                <a:srgbClr val="44546A"/>
              </a:buClr>
              <a:buFont typeface="Arial" panose="020B0604020202020204" pitchFamily="34" charset="0"/>
              <a:buChar char="•"/>
            </a:pPr>
            <a:r>
              <a:rPr lang="en-US" sz="800" b="0">
                <a:effectLst/>
                <a:ea typeface="Calibri" panose="020F0502020204030204" pitchFamily="34" charset="0"/>
                <a:cs typeface="Times New Roman" panose="02020603050405020304" pitchFamily="18" charset="0"/>
              </a:rPr>
              <a:t>Slutsky D.J. (2014). The effective use of graphs. </a:t>
            </a:r>
            <a:r>
              <a:rPr lang="en-US" sz="800" b="0" i="1">
                <a:effectLst/>
                <a:ea typeface="Calibri" panose="020F0502020204030204" pitchFamily="34" charset="0"/>
                <a:cs typeface="Times New Roman" panose="02020603050405020304" pitchFamily="18" charset="0"/>
              </a:rPr>
              <a:t>Journal of Wrist Surgery</a:t>
            </a:r>
            <a:r>
              <a:rPr lang="en-US" sz="800" b="0">
                <a:effectLst/>
                <a:ea typeface="Calibri" panose="020F0502020204030204" pitchFamily="34" charset="0"/>
                <a:cs typeface="Times New Roman" panose="02020603050405020304" pitchFamily="18" charset="0"/>
              </a:rPr>
              <a:t>, 3(2), 67–68. Retrieved from </a:t>
            </a:r>
            <a:r>
              <a:rPr lang="en-US" sz="800" b="0" u="none" strike="noStrike">
                <a:effectLst/>
                <a:ea typeface="Calibri" panose="020F0502020204030204" pitchFamily="34" charset="0"/>
                <a:cs typeface="Times New Roman" panose="02020603050405020304" pitchFamily="18" charset="0"/>
              </a:rPr>
              <a:t>https://doi.org/10.1055/s-0034-1375704</a:t>
            </a:r>
            <a:endParaRPr lang="en-US" sz="800" b="0">
              <a:effectLst/>
              <a:ea typeface="Calibri" panose="020F0502020204030204" pitchFamily="34" charset="0"/>
              <a:cs typeface="Times New Roman" panose="02020603050405020304" pitchFamily="18" charset="0"/>
            </a:endParaRPr>
          </a:p>
          <a:p>
            <a:endParaRPr lang="en-US" sz="800" b="0"/>
          </a:p>
        </p:txBody>
      </p:sp>
      <p:sp>
        <p:nvSpPr>
          <p:cNvPr id="4" name="Title 3">
            <a:extLst>
              <a:ext uri="{FF2B5EF4-FFF2-40B4-BE49-F238E27FC236}">
                <a16:creationId xmlns:a16="http://schemas.microsoft.com/office/drawing/2014/main" id="{092008A2-2E58-435F-BE6B-833C2C468E4B}"/>
              </a:ext>
            </a:extLst>
          </p:cNvPr>
          <p:cNvSpPr>
            <a:spLocks noGrp="1"/>
          </p:cNvSpPr>
          <p:nvPr>
            <p:ph type="title"/>
          </p:nvPr>
        </p:nvSpPr>
        <p:spPr/>
        <p:txBody>
          <a:bodyPr/>
          <a:lstStyle/>
          <a:p>
            <a:r>
              <a:rPr lang="en-US"/>
              <a:t>Additional reference</a:t>
            </a:r>
          </a:p>
        </p:txBody>
      </p:sp>
      <p:sp>
        <p:nvSpPr>
          <p:cNvPr id="2" name="Footer Placeholder 1">
            <a:extLst>
              <a:ext uri="{FF2B5EF4-FFF2-40B4-BE49-F238E27FC236}">
                <a16:creationId xmlns:a16="http://schemas.microsoft.com/office/drawing/2014/main" id="{8B6B24F5-70EA-4FD2-B1DE-5926A0765C66}"/>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7C11074B-456C-4168-98C1-F5E40B053394}"/>
              </a:ext>
            </a:extLst>
          </p:cNvPr>
          <p:cNvSpPr>
            <a:spLocks noGrp="1"/>
          </p:cNvSpPr>
          <p:nvPr>
            <p:ph type="sldNum" sz="quarter" idx="11"/>
          </p:nvPr>
        </p:nvSpPr>
        <p:spPr/>
        <p:txBody>
          <a:bodyPr/>
          <a:lstStyle/>
          <a:p>
            <a:fld id="{C0D42ABE-EA05-4842-819E-2C916F1CD485}" type="slidenum">
              <a:rPr lang="en-US" smtClean="0"/>
              <a:pPr/>
              <a:t>16</a:t>
            </a:fld>
            <a:endParaRPr lang="en-US"/>
          </a:p>
        </p:txBody>
      </p:sp>
    </p:spTree>
    <p:extLst>
      <p:ext uri="{BB962C8B-B14F-4D97-AF65-F5344CB8AC3E}">
        <p14:creationId xmlns:p14="http://schemas.microsoft.com/office/powerpoint/2010/main" val="416564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EAEE9E-882A-4611-BA2B-58C1A56A11D5}"/>
              </a:ext>
            </a:extLst>
          </p:cNvPr>
          <p:cNvSpPr>
            <a:spLocks noGrp="1"/>
          </p:cNvSpPr>
          <p:nvPr>
            <p:ph idx="1"/>
          </p:nvPr>
        </p:nvSpPr>
        <p:spPr/>
        <p:txBody>
          <a:bodyPr/>
          <a:lstStyle/>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latin typeface="Arial" panose="020B0604020202020204" pitchFamily="34" charset="0"/>
                <a:ea typeface="Calibri" panose="020F0502020204030204" pitchFamily="34" charset="0"/>
                <a:cs typeface="Times New Roman" panose="02020603050405020304" pitchFamily="18" charset="0"/>
              </a:rPr>
              <a:t>Song, J., &amp; Chung, K. (2010). Observational studies: Cohort and case-control studies. </a:t>
            </a:r>
            <a:r>
              <a:rPr lang="en-US" sz="800" b="0" i="1">
                <a:effectLst/>
                <a:latin typeface="Arial" panose="020B0604020202020204" pitchFamily="34" charset="0"/>
                <a:ea typeface="Calibri" panose="020F0502020204030204" pitchFamily="34" charset="0"/>
                <a:cs typeface="Times New Roman" panose="02020603050405020304" pitchFamily="18" charset="0"/>
              </a:rPr>
              <a:t>Plastic and Reconstructive Surgery</a:t>
            </a:r>
            <a:r>
              <a:rPr lang="en-US" sz="800" b="0">
                <a:effectLst/>
                <a:latin typeface="Arial" panose="020B0604020202020204" pitchFamily="34" charset="0"/>
                <a:ea typeface="Calibri" panose="020F0502020204030204" pitchFamily="34" charset="0"/>
                <a:cs typeface="Times New Roman" panose="02020603050405020304" pitchFamily="18" charset="0"/>
              </a:rPr>
              <a:t>, </a:t>
            </a:r>
            <a:r>
              <a:rPr lang="en-US" sz="800" b="0" i="1">
                <a:effectLst/>
                <a:latin typeface="Arial" panose="020B0604020202020204" pitchFamily="34" charset="0"/>
                <a:ea typeface="Calibri" panose="020F0502020204030204" pitchFamily="34" charset="0"/>
                <a:cs typeface="Times New Roman" panose="02020603050405020304" pitchFamily="18" charset="0"/>
              </a:rPr>
              <a:t>126(</a:t>
            </a:r>
            <a:r>
              <a:rPr lang="en-US" sz="800" b="0">
                <a:effectLst/>
                <a:latin typeface="Arial" panose="020B0604020202020204" pitchFamily="34" charset="0"/>
                <a:ea typeface="Calibri" panose="020F0502020204030204" pitchFamily="34" charset="0"/>
                <a:cs typeface="Times New Roman" panose="02020603050405020304" pitchFamily="18" charset="0"/>
              </a:rPr>
              <a:t>6), 2234–2242. Retrieved from https://doi.org/10.1097/PRS.0b013e3181f44abc</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err="1">
                <a:effectLst/>
                <a:latin typeface="Arial" panose="020B0604020202020204" pitchFamily="34" charset="0"/>
                <a:ea typeface="Calibri" panose="020F0502020204030204" pitchFamily="34" charset="0"/>
                <a:cs typeface="Times New Roman" panose="02020603050405020304" pitchFamily="18" charset="0"/>
              </a:rPr>
              <a:t>Stetler</a:t>
            </a:r>
            <a:r>
              <a:rPr lang="en-US" sz="800" b="0">
                <a:effectLst/>
                <a:latin typeface="Arial" panose="020B0604020202020204" pitchFamily="34" charset="0"/>
                <a:ea typeface="Calibri" panose="020F0502020204030204" pitchFamily="34" charset="0"/>
                <a:cs typeface="Times New Roman" panose="02020603050405020304" pitchFamily="18" charset="0"/>
              </a:rPr>
              <a:t>, C.(2001). Updating the </a:t>
            </a:r>
            <a:r>
              <a:rPr lang="en-US" sz="800" b="0" err="1">
                <a:effectLst/>
                <a:latin typeface="Arial" panose="020B0604020202020204" pitchFamily="34" charset="0"/>
                <a:ea typeface="Calibri" panose="020F0502020204030204" pitchFamily="34" charset="0"/>
                <a:cs typeface="Times New Roman" panose="02020603050405020304" pitchFamily="18" charset="0"/>
              </a:rPr>
              <a:t>Stetler</a:t>
            </a:r>
            <a:r>
              <a:rPr lang="en-US" sz="800" b="0">
                <a:effectLst/>
                <a:latin typeface="Arial" panose="020B0604020202020204" pitchFamily="34" charset="0"/>
                <a:ea typeface="Calibri" panose="020F0502020204030204" pitchFamily="34" charset="0"/>
                <a:cs typeface="Times New Roman" panose="02020603050405020304" pitchFamily="18" charset="0"/>
              </a:rPr>
              <a:t> Model of research utilization to facilitate evidence-based practice. </a:t>
            </a:r>
            <a:r>
              <a:rPr lang="en-US" sz="800" b="0" i="1">
                <a:effectLst/>
                <a:latin typeface="Arial" panose="020B0604020202020204" pitchFamily="34" charset="0"/>
                <a:ea typeface="Calibri" panose="020F0502020204030204" pitchFamily="34" charset="0"/>
                <a:cs typeface="Times New Roman" panose="02020603050405020304" pitchFamily="18" charset="0"/>
              </a:rPr>
              <a:t>Nursing Outlook, 49</a:t>
            </a:r>
            <a:r>
              <a:rPr lang="en-US" sz="800" b="0">
                <a:effectLst/>
                <a:latin typeface="Arial" panose="020B0604020202020204" pitchFamily="34" charset="0"/>
                <a:ea typeface="Calibri" panose="020F0502020204030204" pitchFamily="34" charset="0"/>
                <a:cs typeface="Times New Roman" panose="02020603050405020304" pitchFamily="18" charset="0"/>
              </a:rPr>
              <a:t>(6), 272-279.</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err="1">
                <a:effectLst/>
                <a:latin typeface="Arial" panose="020B0604020202020204" pitchFamily="34" charset="0"/>
                <a:ea typeface="Calibri" panose="020F0502020204030204" pitchFamily="34" charset="0"/>
                <a:cs typeface="Times New Roman" panose="02020603050405020304" pitchFamily="18" charset="0"/>
              </a:rPr>
              <a:t>Titler</a:t>
            </a:r>
            <a:r>
              <a:rPr lang="en-US" sz="800" b="0">
                <a:effectLst/>
                <a:latin typeface="Arial" panose="020B0604020202020204" pitchFamily="34" charset="0"/>
                <a:ea typeface="Calibri" panose="020F0502020204030204" pitchFamily="34" charset="0"/>
                <a:cs typeface="Times New Roman" panose="02020603050405020304" pitchFamily="18" charset="0"/>
              </a:rPr>
              <a:t>, M., </a:t>
            </a:r>
            <a:r>
              <a:rPr lang="en-US" sz="800" b="0" err="1">
                <a:effectLst/>
                <a:latin typeface="Arial" panose="020B0604020202020204" pitchFamily="34" charset="0"/>
                <a:ea typeface="Calibri" panose="020F0502020204030204" pitchFamily="34" charset="0"/>
                <a:cs typeface="Times New Roman" panose="02020603050405020304" pitchFamily="18" charset="0"/>
              </a:rPr>
              <a:t>Kleiber</a:t>
            </a:r>
            <a:r>
              <a:rPr lang="en-US" sz="800" b="0">
                <a:effectLst/>
                <a:latin typeface="Arial" panose="020B0604020202020204" pitchFamily="34" charset="0"/>
                <a:ea typeface="Calibri" panose="020F0502020204030204" pitchFamily="34" charset="0"/>
                <a:cs typeface="Times New Roman" panose="02020603050405020304" pitchFamily="18" charset="0"/>
              </a:rPr>
              <a:t>, C., Steelman V., </a:t>
            </a:r>
            <a:r>
              <a:rPr lang="en-US" sz="800" b="0" err="1">
                <a:effectLst/>
                <a:latin typeface="Arial" panose="020B0604020202020204" pitchFamily="34" charset="0"/>
                <a:ea typeface="Calibri" panose="020F0502020204030204" pitchFamily="34" charset="0"/>
                <a:cs typeface="Times New Roman" panose="02020603050405020304" pitchFamily="18" charset="0"/>
              </a:rPr>
              <a:t>Rakel</a:t>
            </a:r>
            <a:r>
              <a:rPr lang="en-US" sz="800" b="0">
                <a:effectLst/>
                <a:latin typeface="Arial" panose="020B0604020202020204" pitchFamily="34" charset="0"/>
                <a:ea typeface="Calibri" panose="020F0502020204030204" pitchFamily="34" charset="0"/>
                <a:cs typeface="Times New Roman" panose="02020603050405020304" pitchFamily="18" charset="0"/>
              </a:rPr>
              <a:t>, B.A., </a:t>
            </a:r>
            <a:r>
              <a:rPr lang="en-US" sz="800" b="0" err="1">
                <a:effectLst/>
                <a:latin typeface="Arial" panose="020B0604020202020204" pitchFamily="34" charset="0"/>
                <a:ea typeface="Calibri" panose="020F0502020204030204" pitchFamily="34" charset="0"/>
                <a:cs typeface="Times New Roman" panose="02020603050405020304" pitchFamily="18" charset="0"/>
              </a:rPr>
              <a:t>Budreau</a:t>
            </a:r>
            <a:r>
              <a:rPr lang="en-US" sz="800" b="0">
                <a:effectLst/>
                <a:latin typeface="Arial" panose="020B0604020202020204" pitchFamily="34" charset="0"/>
                <a:ea typeface="Calibri" panose="020F0502020204030204" pitchFamily="34" charset="0"/>
                <a:cs typeface="Times New Roman" panose="02020603050405020304" pitchFamily="18" charset="0"/>
              </a:rPr>
              <a:t>, G., Everett, L.Q., Buckwalter, K.C., Tripper-Reimer, T., &amp; Goode, C.J. (2001). The Iowa model of evidence-based practice to promote quality care</a:t>
            </a:r>
            <a:r>
              <a:rPr lang="en-US" sz="800" b="0" i="1">
                <a:effectLst/>
                <a:latin typeface="Arial" panose="020B0604020202020204" pitchFamily="34" charset="0"/>
                <a:ea typeface="Calibri" panose="020F0502020204030204" pitchFamily="34" charset="0"/>
                <a:cs typeface="Times New Roman" panose="02020603050405020304" pitchFamily="18" charset="0"/>
              </a:rPr>
              <a:t>. Critical Care Nursing Clinics of North America,13</a:t>
            </a:r>
            <a:r>
              <a:rPr lang="en-US" sz="800" b="0">
                <a:effectLst/>
                <a:latin typeface="Arial" panose="020B0604020202020204" pitchFamily="34" charset="0"/>
                <a:ea typeface="Calibri" panose="020F0502020204030204" pitchFamily="34" charset="0"/>
                <a:cs typeface="Times New Roman" panose="02020603050405020304" pitchFamily="18" charset="0"/>
              </a:rPr>
              <a:t>(4), 497-509.</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latin typeface="Arial" panose="020B0604020202020204" pitchFamily="34" charset="0"/>
                <a:ea typeface="Calibri" panose="020F0502020204030204" pitchFamily="34" charset="0"/>
                <a:cs typeface="Times New Roman" panose="02020603050405020304" pitchFamily="18" charset="0"/>
              </a:rPr>
              <a:t>Tomlinson, E., Phillips, N., </a:t>
            </a:r>
            <a:r>
              <a:rPr lang="en-US" sz="800" b="0" err="1">
                <a:effectLst/>
                <a:latin typeface="Arial" panose="020B0604020202020204" pitchFamily="34" charset="0"/>
                <a:ea typeface="Calibri" panose="020F0502020204030204" pitchFamily="34" charset="0"/>
                <a:cs typeface="Times New Roman" panose="02020603050405020304" pitchFamily="18" charset="0"/>
              </a:rPr>
              <a:t>Mohebbi</a:t>
            </a:r>
            <a:r>
              <a:rPr lang="en-US" sz="800" b="0">
                <a:effectLst/>
                <a:latin typeface="Arial" panose="020B0604020202020204" pitchFamily="34" charset="0"/>
                <a:ea typeface="Calibri" panose="020F0502020204030204" pitchFamily="34" charset="0"/>
                <a:cs typeface="Times New Roman" panose="02020603050405020304" pitchFamily="18" charset="0"/>
              </a:rPr>
              <a:t>, M., &amp; Hutchinson, A. (2017). Risk factors for incident delirium in an acute general medical setting: A retrospective case-control study. </a:t>
            </a:r>
            <a:r>
              <a:rPr lang="en-US" sz="800" b="0" i="1">
                <a:effectLst/>
                <a:latin typeface="Arial" panose="020B0604020202020204" pitchFamily="34" charset="0"/>
                <a:ea typeface="Calibri" panose="020F0502020204030204" pitchFamily="34" charset="0"/>
                <a:cs typeface="Times New Roman" panose="02020603050405020304" pitchFamily="18" charset="0"/>
              </a:rPr>
              <a:t>Journal of Clinical Nursing</a:t>
            </a:r>
            <a:r>
              <a:rPr lang="en-US" sz="800" b="0">
                <a:effectLst/>
                <a:latin typeface="Arial" panose="020B0604020202020204" pitchFamily="34" charset="0"/>
                <a:ea typeface="Calibri" panose="020F0502020204030204" pitchFamily="34" charset="0"/>
                <a:cs typeface="Times New Roman" panose="02020603050405020304" pitchFamily="18" charset="0"/>
              </a:rPr>
              <a:t>, </a:t>
            </a:r>
            <a:r>
              <a:rPr lang="en-US" sz="800" b="0" i="1">
                <a:effectLst/>
                <a:latin typeface="Arial" panose="020B0604020202020204" pitchFamily="34" charset="0"/>
                <a:ea typeface="Calibri" panose="020F0502020204030204" pitchFamily="34" charset="0"/>
                <a:cs typeface="Times New Roman" panose="02020603050405020304" pitchFamily="18" charset="0"/>
              </a:rPr>
              <a:t>26</a:t>
            </a:r>
            <a:r>
              <a:rPr lang="en-US" sz="800" b="0">
                <a:effectLst/>
                <a:latin typeface="Arial" panose="020B0604020202020204" pitchFamily="34" charset="0"/>
                <a:ea typeface="Calibri" panose="020F0502020204030204" pitchFamily="34" charset="0"/>
                <a:cs typeface="Times New Roman" panose="02020603050405020304" pitchFamily="18" charset="0"/>
              </a:rPr>
              <a:t>(5-6), 658–667.</a:t>
            </a:r>
            <a:br>
              <a:rPr lang="en-US" sz="800" b="0">
                <a:effectLst/>
                <a:latin typeface="Arial" panose="020B0604020202020204" pitchFamily="34" charset="0"/>
                <a:ea typeface="Calibri" panose="020F0502020204030204" pitchFamily="34" charset="0"/>
                <a:cs typeface="Times New Roman" panose="02020603050405020304" pitchFamily="18" charset="0"/>
              </a:rPr>
            </a:br>
            <a:r>
              <a:rPr lang="en-US" sz="800" b="0">
                <a:effectLst/>
                <a:latin typeface="Arial" panose="020B0604020202020204" pitchFamily="34" charset="0"/>
                <a:ea typeface="Calibri" panose="020F0502020204030204" pitchFamily="34" charset="0"/>
                <a:cs typeface="Times New Roman" panose="02020603050405020304" pitchFamily="18" charset="0"/>
              </a:rPr>
              <a:t>https://doi.org/10.1111/jocn.13529</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latin typeface="Arial" panose="020B0604020202020204" pitchFamily="34" charset="0"/>
                <a:ea typeface="Calibri" panose="020F0502020204030204" pitchFamily="34" charset="0"/>
                <a:cs typeface="Times New Roman" panose="02020603050405020304" pitchFamily="18" charset="0"/>
              </a:rPr>
              <a:t>Tucker, S., &amp; Gallagher-Ford, L. ( 2019). EBP 2.0: From strategy to implementation.  </a:t>
            </a:r>
            <a:r>
              <a:rPr lang="en-US" sz="800" b="0" i="1">
                <a:effectLst/>
                <a:latin typeface="Arial" panose="020B0604020202020204" pitchFamily="34" charset="0"/>
                <a:ea typeface="Calibri" panose="020F0502020204030204" pitchFamily="34" charset="0"/>
                <a:cs typeface="Times New Roman" panose="02020603050405020304" pitchFamily="18" charset="0"/>
              </a:rPr>
              <a:t>American Journal of Nursing, </a:t>
            </a:r>
            <a:r>
              <a:rPr lang="en-US" sz="800" b="0">
                <a:effectLst/>
                <a:latin typeface="Arial" panose="020B0604020202020204" pitchFamily="34" charset="0"/>
                <a:ea typeface="Calibri" panose="020F0502020204030204" pitchFamily="34" charset="0"/>
                <a:cs typeface="Times New Roman" panose="02020603050405020304" pitchFamily="18" charset="0"/>
              </a:rPr>
              <a:t>50-52. </a:t>
            </a:r>
            <a:r>
              <a:rPr lang="en-US" sz="800" b="0" err="1">
                <a:effectLst/>
                <a:latin typeface="Arial" panose="020B0604020202020204" pitchFamily="34" charset="0"/>
                <a:ea typeface="Calibri" panose="020F0502020204030204" pitchFamily="34" charset="0"/>
                <a:cs typeface="Times New Roman" panose="02020603050405020304" pitchFamily="18" charset="0"/>
              </a:rPr>
              <a:t>doi</a:t>
            </a:r>
            <a:r>
              <a:rPr lang="en-US" sz="800" b="0">
                <a:effectLst/>
                <a:latin typeface="Arial" panose="020B0604020202020204" pitchFamily="34" charset="0"/>
                <a:ea typeface="Calibri" panose="020F0502020204030204" pitchFamily="34" charset="0"/>
                <a:cs typeface="Times New Roman" panose="02020603050405020304" pitchFamily="18" charset="0"/>
              </a:rPr>
              <a:t>: 10.1097/01.NAJ.0000554549.01028.af Retrieved from https://journals.lww.com/ajnonline/Fulltext/2019/04000/EBP_2_0__From_Strategy_to_Implementation.27.aspx</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20000"/>
              </a:lnSpc>
              <a:spcBef>
                <a:spcPts val="0"/>
              </a:spcBef>
              <a:spcAft>
                <a:spcPts val="0"/>
              </a:spcAft>
              <a:buClr>
                <a:srgbClr val="44546A"/>
              </a:buClr>
              <a:buFont typeface="Arial" panose="020B0604020202020204" pitchFamily="34" charset="0"/>
              <a:buChar char="•"/>
            </a:pPr>
            <a:r>
              <a:rPr lang="en-US" sz="800" b="0">
                <a:effectLst/>
                <a:latin typeface="Arial" panose="020B0604020202020204" pitchFamily="34" charset="0"/>
                <a:ea typeface="Calibri" panose="020F0502020204030204" pitchFamily="34" charset="0"/>
                <a:cs typeface="Times New Roman" panose="02020603050405020304" pitchFamily="18" charset="0"/>
              </a:rPr>
              <a:t>Tucker, S., Gallagher-Ford, L., Baker, M., </a:t>
            </a:r>
            <a:r>
              <a:rPr lang="en-US" sz="800" b="0" err="1">
                <a:effectLst/>
                <a:latin typeface="Arial" panose="020B0604020202020204" pitchFamily="34" charset="0"/>
                <a:ea typeface="Calibri" panose="020F0502020204030204" pitchFamily="34" charset="0"/>
                <a:cs typeface="Times New Roman" panose="02020603050405020304" pitchFamily="18" charset="0"/>
              </a:rPr>
              <a:t>Vottero</a:t>
            </a:r>
            <a:r>
              <a:rPr lang="en-US" sz="800" b="0">
                <a:effectLst/>
                <a:latin typeface="Arial" panose="020B0604020202020204" pitchFamily="34" charset="0"/>
                <a:ea typeface="Calibri" panose="020F0502020204030204" pitchFamily="34" charset="0"/>
                <a:cs typeface="Times New Roman" panose="02020603050405020304" pitchFamily="18" charset="0"/>
              </a:rPr>
              <a:t>, B. (2019). EBP 2.0: Promoting nurse retention through career development planning. </a:t>
            </a:r>
            <a:r>
              <a:rPr lang="en-US" sz="800" b="0" i="1">
                <a:effectLst/>
                <a:latin typeface="Arial" panose="020B0604020202020204" pitchFamily="34" charset="0"/>
                <a:ea typeface="Calibri" panose="020F0502020204030204" pitchFamily="34" charset="0"/>
                <a:cs typeface="Times New Roman" panose="02020603050405020304" pitchFamily="18" charset="0"/>
              </a:rPr>
              <a:t>American Journal of Nursing, 19</a:t>
            </a:r>
            <a:r>
              <a:rPr lang="en-US" sz="800" b="0">
                <a:effectLst/>
                <a:latin typeface="Arial" panose="020B0604020202020204" pitchFamily="34" charset="0"/>
                <a:ea typeface="Calibri" panose="020F0502020204030204" pitchFamily="34" charset="0"/>
                <a:cs typeface="Times New Roman" panose="02020603050405020304" pitchFamily="18" charset="0"/>
              </a:rPr>
              <a:t>(6), 62-66. </a:t>
            </a:r>
            <a:r>
              <a:rPr lang="en-US" sz="800" b="0" err="1">
                <a:effectLst/>
                <a:latin typeface="Arial" panose="020B0604020202020204" pitchFamily="34" charset="0"/>
                <a:ea typeface="Calibri" panose="020F0502020204030204" pitchFamily="34" charset="0"/>
                <a:cs typeface="Times New Roman" panose="02020603050405020304" pitchFamily="18" charset="0"/>
              </a:rPr>
              <a:t>doi</a:t>
            </a:r>
            <a:r>
              <a:rPr lang="en-US" sz="800" b="0">
                <a:effectLst/>
                <a:latin typeface="Arial" panose="020B0604020202020204" pitchFamily="34" charset="0"/>
                <a:ea typeface="Calibri" panose="020F0502020204030204" pitchFamily="34" charset="0"/>
                <a:cs typeface="Times New Roman" panose="02020603050405020304" pitchFamily="18" charset="0"/>
              </a:rPr>
              <a:t>: 10.1097/01.NAJ.0000559823.73262.d2 Retrieved from https://journals.lww.com/ajnonline/Fulltext/2019/06000/EBP_2_0__Promoting_Nurse_Retention_Through_Career.30.aspx</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07000"/>
              </a:lnSpc>
              <a:spcBef>
                <a:spcPts val="0"/>
              </a:spcBef>
              <a:spcAft>
                <a:spcPts val="0"/>
              </a:spcAft>
              <a:buClr>
                <a:srgbClr val="44546A"/>
              </a:buClr>
              <a:buFont typeface="Arial" panose="020B0604020202020204" pitchFamily="34" charset="0"/>
              <a:buChar char="•"/>
            </a:pPr>
            <a:r>
              <a:rPr lang="en-US" sz="800" b="0">
                <a:effectLst/>
                <a:latin typeface="Calibri" panose="020F0502020204030204" pitchFamily="34" charset="0"/>
                <a:ea typeface="Calibri" panose="020F0502020204030204" pitchFamily="34" charset="0"/>
                <a:cs typeface="Times New Roman" panose="02020603050405020304" pitchFamily="18" charset="0"/>
              </a:rPr>
              <a:t>Tucker, S., Gallagher-Ford, L., &amp; Jang, E. (2020). EBP 2.0: Implementing and sustaining change: The evidence-based practice and research fellowship program. </a:t>
            </a:r>
            <a:r>
              <a:rPr lang="en-US" sz="800" b="0" i="1">
                <a:effectLst/>
                <a:latin typeface="Calibri" panose="020F0502020204030204" pitchFamily="34" charset="0"/>
                <a:ea typeface="Calibri" panose="020F0502020204030204" pitchFamily="34" charset="0"/>
                <a:cs typeface="Times New Roman" panose="02020603050405020304" pitchFamily="18" charset="0"/>
              </a:rPr>
              <a:t>American Journal of Nursing, 120</a:t>
            </a:r>
            <a:r>
              <a:rPr lang="en-US" sz="800" b="0">
                <a:effectLst/>
                <a:latin typeface="Calibri" panose="020F0502020204030204" pitchFamily="34" charset="0"/>
                <a:ea typeface="Calibri" panose="020F0502020204030204" pitchFamily="34" charset="0"/>
                <a:cs typeface="Times New Roman" panose="02020603050405020304" pitchFamily="18" charset="0"/>
              </a:rPr>
              <a:t>(2), 44-48. </a:t>
            </a:r>
            <a:r>
              <a:rPr lang="en-US" sz="800" b="0" err="1">
                <a:effectLst/>
                <a:latin typeface="Calibri" panose="020F0502020204030204" pitchFamily="34" charset="0"/>
                <a:ea typeface="Calibri" panose="020F0502020204030204" pitchFamily="34" charset="0"/>
                <a:cs typeface="Times New Roman" panose="02020603050405020304" pitchFamily="18" charset="0"/>
              </a:rPr>
              <a:t>doi</a:t>
            </a:r>
            <a:r>
              <a:rPr lang="en-US" sz="800" b="0">
                <a:effectLst/>
                <a:latin typeface="Calibri" panose="020F0502020204030204" pitchFamily="34" charset="0"/>
                <a:ea typeface="Calibri" panose="020F0502020204030204" pitchFamily="34" charset="0"/>
                <a:cs typeface="Times New Roman" panose="02020603050405020304" pitchFamily="18" charset="0"/>
              </a:rPr>
              <a:t>: 10.1097/01.NAJ.0000654320.04083.d0</a:t>
            </a:r>
          </a:p>
          <a:p>
            <a:pPr marL="285750" indent="-285750">
              <a:buFont typeface="Arial" panose="020B0604020202020204" pitchFamily="34" charset="0"/>
              <a:buChar char="•"/>
            </a:pPr>
            <a:endParaRPr lang="en-US" sz="800" b="0"/>
          </a:p>
        </p:txBody>
      </p:sp>
      <p:sp>
        <p:nvSpPr>
          <p:cNvPr id="4" name="Title 3">
            <a:extLst>
              <a:ext uri="{FF2B5EF4-FFF2-40B4-BE49-F238E27FC236}">
                <a16:creationId xmlns:a16="http://schemas.microsoft.com/office/drawing/2014/main" id="{5543699A-31E4-4E54-9119-0BABD4CB8591}"/>
              </a:ext>
            </a:extLst>
          </p:cNvPr>
          <p:cNvSpPr>
            <a:spLocks noGrp="1"/>
          </p:cNvSpPr>
          <p:nvPr>
            <p:ph type="title"/>
          </p:nvPr>
        </p:nvSpPr>
        <p:spPr/>
        <p:txBody>
          <a:bodyPr/>
          <a:lstStyle/>
          <a:p>
            <a:r>
              <a:rPr lang="en-US"/>
              <a:t>Additional references</a:t>
            </a:r>
          </a:p>
        </p:txBody>
      </p:sp>
      <p:sp>
        <p:nvSpPr>
          <p:cNvPr id="2" name="Footer Placeholder 1">
            <a:extLst>
              <a:ext uri="{FF2B5EF4-FFF2-40B4-BE49-F238E27FC236}">
                <a16:creationId xmlns:a16="http://schemas.microsoft.com/office/drawing/2014/main" id="{299EAAED-33A4-40A4-B56D-43665B53FF4C}"/>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287CFA75-44B7-4FD1-8BEC-ADD9FC1FAE2F}"/>
              </a:ext>
            </a:extLst>
          </p:cNvPr>
          <p:cNvSpPr>
            <a:spLocks noGrp="1"/>
          </p:cNvSpPr>
          <p:nvPr>
            <p:ph type="sldNum" sz="quarter" idx="11"/>
          </p:nvPr>
        </p:nvSpPr>
        <p:spPr/>
        <p:txBody>
          <a:bodyPr/>
          <a:lstStyle/>
          <a:p>
            <a:fld id="{C0D42ABE-EA05-4842-819E-2C916F1CD485}" type="slidenum">
              <a:rPr lang="en-US" smtClean="0"/>
              <a:pPr/>
              <a:t>17</a:t>
            </a:fld>
            <a:endParaRPr lang="en-US"/>
          </a:p>
        </p:txBody>
      </p:sp>
    </p:spTree>
    <p:extLst>
      <p:ext uri="{BB962C8B-B14F-4D97-AF65-F5344CB8AC3E}">
        <p14:creationId xmlns:p14="http://schemas.microsoft.com/office/powerpoint/2010/main" val="18104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9D641A-7DBD-49BC-84FF-333EBCF9DDD9}"/>
              </a:ext>
            </a:extLst>
          </p:cNvPr>
          <p:cNvSpPr>
            <a:spLocks noGrp="1"/>
          </p:cNvSpPr>
          <p:nvPr>
            <p:ph idx="1"/>
          </p:nvPr>
        </p:nvSpPr>
        <p:spPr>
          <a:xfrm>
            <a:off x="236106" y="918495"/>
            <a:ext cx="8458200" cy="2948940"/>
          </a:xfrm>
        </p:spPr>
        <p:txBody>
          <a:bodyPr/>
          <a:lstStyle/>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Fineout-Overholt, E., Gallagher-Ford, L., &amp; Melnyk, B.M. (2011).  Evidence- based practice, Step by step: Evaluating and disseminating the impact of an evidence-based intervention: Show and Tell. 111(7), 56–59.</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Fineout-Overholt E., Melnyk B., Stillwell S., &amp; Williamson K. (2010). Evidence-based practice, step by step: Critical appraisal of the evidence: Part I. American Journal of Nursing, 110(7), 47–52.</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Gallagher-Ford L., Fineout-Overholt E., Melnyk B.M., &amp; Stillwell S. (2011). Evidence-based practice, step by step: Implementing an evidence-based practice change. American Journal of Nursing, 111(3), 54–60.</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Gallagher-Ford L., Fineout-Overholt E., Melnyk B.M. &amp; Stillwell S. (2011). Evidence-based practice: Rolling out the rapid response team. American Journal of Nursing, 111(5), 42–47.</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Melnyk B., Fineout-Overholt E., Stillwell S., &amp; Williamson K. (2009). Evidence-based practice, step by step: Igniting a spirit of inquiry. American Journal of Nursing,109(11), 49–52.</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Melnyk B.M., Fineout-Overholt E., Stillwell S., &amp; Williamson K. (2010). Evidence-based practice, step by step: The seven steps of evidence-based practice. American Journal of Nursing, 110(1), 51–53.</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Stillwell S.B., Fineout-Overholt E., Melnyk B.M., &amp; Williamson K.M. (2010). Evidence-based practice, step by step: Asking the clinical question: A key step in evidence-based practice. American Journal of Nursing, 110(3), 58–61.</a:t>
            </a:r>
          </a:p>
          <a:p>
            <a:pPr marL="228600" indent="-228600">
              <a:lnSpc>
                <a:spcPct val="120000"/>
              </a:lnSpc>
              <a:spcAft>
                <a:spcPts val="0"/>
              </a:spcAft>
              <a:buFont typeface="Arial" panose="020B0604020202020204" pitchFamily="34" charset="0"/>
              <a:buChar char="•"/>
            </a:pPr>
            <a:r>
              <a:rPr lang="en-US" sz="800" b="0">
                <a:solidFill>
                  <a:srgbClr val="696969"/>
                </a:solidFill>
                <a:latin typeface="Arial" panose="020B0604020202020204" pitchFamily="34" charset="0"/>
              </a:rPr>
              <a:t>Stillwell S.B., Fineout-Overholt E., Melnyk B.M., &amp; Williamson K. (2010). Evidence-based practice, step by step: Searching for the evidence. American </a:t>
            </a:r>
            <a:r>
              <a:rPr lang="en-US" sz="800" b="0" i="1">
                <a:effectLst/>
                <a:latin typeface="+mn-lt"/>
                <a:ea typeface="Calibri" panose="020F0502020204030204" pitchFamily="34" charset="0"/>
                <a:cs typeface="Arial" panose="020B0604020202020204" pitchFamily="34" charset="0"/>
              </a:rPr>
              <a:t>Journal of Nursing,</a:t>
            </a:r>
            <a:r>
              <a:rPr lang="en-US" sz="800" b="0">
                <a:effectLst/>
                <a:latin typeface="+mn-lt"/>
                <a:ea typeface="Calibri" panose="020F0502020204030204" pitchFamily="34" charset="0"/>
                <a:cs typeface="Arial" panose="020B0604020202020204" pitchFamily="34" charset="0"/>
              </a:rPr>
              <a:t> </a:t>
            </a:r>
            <a:r>
              <a:rPr lang="en-US" sz="800" b="0" i="1">
                <a:effectLst/>
                <a:latin typeface="+mn-lt"/>
                <a:ea typeface="Calibri" panose="020F0502020204030204" pitchFamily="34" charset="0"/>
                <a:cs typeface="Arial" panose="020B0604020202020204" pitchFamily="34" charset="0"/>
              </a:rPr>
              <a:t>110</a:t>
            </a:r>
            <a:r>
              <a:rPr lang="en-US" sz="800" b="0">
                <a:effectLst/>
                <a:latin typeface="+mn-lt"/>
                <a:ea typeface="Calibri" panose="020F0502020204030204" pitchFamily="34" charset="0"/>
                <a:cs typeface="Arial" panose="020B0604020202020204" pitchFamily="34" charset="0"/>
              </a:rPr>
              <a:t>(5), 41–47.</a:t>
            </a:r>
            <a:endParaRPr lang="en-US" sz="700" b="0">
              <a:latin typeface="+mn-lt"/>
            </a:endParaRPr>
          </a:p>
        </p:txBody>
      </p:sp>
      <p:sp>
        <p:nvSpPr>
          <p:cNvPr id="4" name="Title 3">
            <a:extLst>
              <a:ext uri="{FF2B5EF4-FFF2-40B4-BE49-F238E27FC236}">
                <a16:creationId xmlns:a16="http://schemas.microsoft.com/office/drawing/2014/main" id="{7DFE20A9-1E8E-44B9-A120-8DE2D5C74773}"/>
              </a:ext>
            </a:extLst>
          </p:cNvPr>
          <p:cNvSpPr>
            <a:spLocks noGrp="1"/>
          </p:cNvSpPr>
          <p:nvPr>
            <p:ph type="title"/>
          </p:nvPr>
        </p:nvSpPr>
        <p:spPr/>
        <p:txBody>
          <a:bodyPr/>
          <a:lstStyle/>
          <a:p>
            <a:r>
              <a:rPr lang="en-US"/>
              <a:t>Journal resources</a:t>
            </a:r>
          </a:p>
        </p:txBody>
      </p:sp>
      <p:sp>
        <p:nvSpPr>
          <p:cNvPr id="2" name="Footer Placeholder 1">
            <a:extLst>
              <a:ext uri="{FF2B5EF4-FFF2-40B4-BE49-F238E27FC236}">
                <a16:creationId xmlns:a16="http://schemas.microsoft.com/office/drawing/2014/main" id="{F1761189-50E7-46F3-828D-24F0B7BF27EF}"/>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7A4E0C39-6CFC-4A05-AEE6-4EB896FBADA5}"/>
              </a:ext>
            </a:extLst>
          </p:cNvPr>
          <p:cNvSpPr>
            <a:spLocks noGrp="1"/>
          </p:cNvSpPr>
          <p:nvPr>
            <p:ph type="sldNum" sz="quarter" idx="11"/>
          </p:nvPr>
        </p:nvSpPr>
        <p:spPr/>
        <p:txBody>
          <a:bodyPr/>
          <a:lstStyle/>
          <a:p>
            <a:fld id="{C0D42ABE-EA05-4842-819E-2C916F1CD485}" type="slidenum">
              <a:rPr lang="en-US" smtClean="0"/>
              <a:pPr/>
              <a:t>18</a:t>
            </a:fld>
            <a:endParaRPr lang="en-US"/>
          </a:p>
        </p:txBody>
      </p:sp>
    </p:spTree>
    <p:extLst>
      <p:ext uri="{BB962C8B-B14F-4D97-AF65-F5344CB8AC3E}">
        <p14:creationId xmlns:p14="http://schemas.microsoft.com/office/powerpoint/2010/main" val="370958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92F2D2-AE79-4605-92F0-474C9944356B}"/>
              </a:ext>
            </a:extLst>
          </p:cNvPr>
          <p:cNvSpPr>
            <a:spLocks noGrp="1"/>
          </p:cNvSpPr>
          <p:nvPr>
            <p:ph idx="1"/>
          </p:nvPr>
        </p:nvSpPr>
        <p:spPr>
          <a:xfrm>
            <a:off x="347472" y="945789"/>
            <a:ext cx="8458200" cy="2948940"/>
          </a:xfrm>
        </p:spPr>
        <p:txBody>
          <a:bodyPr/>
          <a:lstStyle/>
          <a:p>
            <a:pPr marL="228600" marR="0" indent="-2286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Agency for Healthcare Research and Quality (n.d.). </a:t>
            </a:r>
            <a:r>
              <a:rPr lang="en-US" sz="800" b="0" i="1">
                <a:solidFill>
                  <a:srgbClr val="696969"/>
                </a:solidFill>
                <a:effectLst/>
                <a:latin typeface="Arial" panose="020B0604020202020204" pitchFamily="34" charset="0"/>
                <a:ea typeface="Calibri" panose="020F0502020204030204" pitchFamily="34" charset="0"/>
              </a:rPr>
              <a:t>Agency for healthcare research and quality resources.</a:t>
            </a:r>
            <a:r>
              <a:rPr lang="en-US" sz="800" b="0">
                <a:solidFill>
                  <a:srgbClr val="696969"/>
                </a:solidFill>
                <a:effectLst/>
                <a:latin typeface="Arial" panose="020B0604020202020204" pitchFamily="34" charset="0"/>
                <a:ea typeface="Calibri" panose="020F0502020204030204" pitchFamily="34" charset="0"/>
              </a:rPr>
              <a:t> Retrieved August 12, 2021 from http://www.ahrq.gov</a:t>
            </a:r>
          </a:p>
          <a:p>
            <a:pPr marL="228600" marR="0" indent="-2286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American Association of Colleges of Nursing. (2009). </a:t>
            </a:r>
            <a:r>
              <a:rPr lang="en-US" sz="800" b="0" i="1">
                <a:solidFill>
                  <a:srgbClr val="696969"/>
                </a:solidFill>
                <a:effectLst/>
                <a:latin typeface="Arial" panose="020B0604020202020204" pitchFamily="34" charset="0"/>
                <a:ea typeface="Calibri" panose="020F0502020204030204" pitchFamily="34" charset="0"/>
              </a:rPr>
              <a:t>The essentials of baccalaureate education for professional nursing practice and tool kit</a:t>
            </a:r>
            <a:r>
              <a:rPr lang="en-US" sz="800" b="0">
                <a:solidFill>
                  <a:srgbClr val="696969"/>
                </a:solidFill>
                <a:effectLst/>
                <a:latin typeface="Arial" panose="020B0604020202020204" pitchFamily="34" charset="0"/>
                <a:ea typeface="Calibri" panose="020F0502020204030204" pitchFamily="34" charset="0"/>
              </a:rPr>
              <a:t>.</a:t>
            </a:r>
            <a:r>
              <a:rPr lang="en-US" sz="800" b="0" i="1">
                <a:solidFill>
                  <a:srgbClr val="696969"/>
                </a:solidFill>
                <a:effectLst/>
                <a:latin typeface="Arial" panose="020B0604020202020204" pitchFamily="34" charset="0"/>
                <a:ea typeface="Calibri" panose="020F0502020204030204" pitchFamily="34" charset="0"/>
              </a:rPr>
              <a:t> </a:t>
            </a:r>
            <a:r>
              <a:rPr lang="en-US" sz="800" b="0">
                <a:solidFill>
                  <a:srgbClr val="696969"/>
                </a:solidFill>
                <a:effectLst/>
                <a:latin typeface="Arial" panose="020B0604020202020204" pitchFamily="34" charset="0"/>
                <a:ea typeface="Calibri" panose="020F0502020204030204" pitchFamily="34" charset="0"/>
              </a:rPr>
              <a:t>Retrieved August 12, 2021 from https://www.aacnnursing.org/Portals/42/AcademicNursing/Tool%20Kits/BaccEssToolkit.pdf</a:t>
            </a:r>
          </a:p>
          <a:p>
            <a:pPr marL="228600" marR="0" indent="-2286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Quality and Safety Education for Nurses. (n.d.). </a:t>
            </a:r>
            <a:r>
              <a:rPr lang="en-US" sz="800" b="0" i="1">
                <a:solidFill>
                  <a:srgbClr val="696969"/>
                </a:solidFill>
                <a:effectLst/>
                <a:latin typeface="Arial" panose="020B0604020202020204" pitchFamily="34" charset="0"/>
                <a:ea typeface="Calibri" panose="020F0502020204030204" pitchFamily="34" charset="0"/>
              </a:rPr>
              <a:t>Peer-reviewed teaching strategies for EBP content and an annotated bibliography of EBP resources</a:t>
            </a:r>
            <a:r>
              <a:rPr lang="en-US" sz="800" b="0">
                <a:solidFill>
                  <a:srgbClr val="696969"/>
                </a:solidFill>
                <a:effectLst/>
                <a:latin typeface="Arial" panose="020B0604020202020204" pitchFamily="34" charset="0"/>
                <a:ea typeface="Calibri" panose="020F0502020204030204" pitchFamily="34" charset="0"/>
              </a:rPr>
              <a:t>. Retrieved April, 20, 2017 from https://qsen.org/</a:t>
            </a:r>
          </a:p>
          <a:p>
            <a:pPr marL="228600" marR="0" indent="-2286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The Ohio State University College of Nursing. (n.d.) </a:t>
            </a:r>
            <a:r>
              <a:rPr lang="en-US" sz="800" b="0" i="1">
                <a:solidFill>
                  <a:srgbClr val="696969"/>
                </a:solidFill>
                <a:effectLst/>
                <a:latin typeface="Arial" panose="020B0604020202020204" pitchFamily="34" charset="0"/>
                <a:ea typeface="Calibri" panose="020F0502020204030204" pitchFamily="34" charset="0"/>
              </a:rPr>
              <a:t>Helene Fuld health trust national institute for evidence-based practice in nursing and healthcare.</a:t>
            </a:r>
            <a:r>
              <a:rPr lang="en-US" sz="800" b="0">
                <a:solidFill>
                  <a:srgbClr val="696969"/>
                </a:solidFill>
                <a:effectLst/>
                <a:latin typeface="Arial" panose="020B0604020202020204" pitchFamily="34" charset="0"/>
                <a:ea typeface="Calibri" panose="020F0502020204030204" pitchFamily="34" charset="0"/>
              </a:rPr>
              <a:t>  Retrieved August 12, 2021, from https://fuld.nursing.osu.edu/</a:t>
            </a:r>
          </a:p>
          <a:p>
            <a:pPr marL="228600" marR="0" indent="-2286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University of Minnesota Libraries. (n.d.). </a:t>
            </a:r>
            <a:r>
              <a:rPr lang="en-US" sz="800" b="0" i="1">
                <a:solidFill>
                  <a:srgbClr val="696969"/>
                </a:solidFill>
                <a:effectLst/>
                <a:latin typeface="Arial" panose="020B0604020202020204" pitchFamily="34" charset="0"/>
                <a:ea typeface="Calibri" panose="020F0502020204030204" pitchFamily="34" charset="0"/>
              </a:rPr>
              <a:t>Evidence-based practice: An interprofessional tutorial. </a:t>
            </a:r>
            <a:r>
              <a:rPr lang="en-US" sz="800" b="0">
                <a:solidFill>
                  <a:srgbClr val="696969"/>
                </a:solidFill>
                <a:effectLst/>
                <a:latin typeface="Arial" panose="020B0604020202020204" pitchFamily="34" charset="0"/>
                <a:ea typeface="Calibri" panose="020F0502020204030204" pitchFamily="34" charset="0"/>
              </a:rPr>
              <a:t>Retrieved April 20, 2017 from https://pressbooks.umn.edu/evidencebasedpractice/</a:t>
            </a:r>
          </a:p>
          <a:p>
            <a:pPr marL="228600" indent="-228600">
              <a:buFont typeface="Arial" panose="020B0604020202020204" pitchFamily="34" charset="0"/>
              <a:buChar char="•"/>
            </a:pPr>
            <a:endParaRPr lang="en-US" sz="800" b="0"/>
          </a:p>
        </p:txBody>
      </p:sp>
      <p:sp>
        <p:nvSpPr>
          <p:cNvPr id="4" name="Title 3">
            <a:extLst>
              <a:ext uri="{FF2B5EF4-FFF2-40B4-BE49-F238E27FC236}">
                <a16:creationId xmlns:a16="http://schemas.microsoft.com/office/drawing/2014/main" id="{26A78F99-01FF-4A2B-A4D7-C88CD920DC40}"/>
              </a:ext>
            </a:extLst>
          </p:cNvPr>
          <p:cNvSpPr>
            <a:spLocks noGrp="1"/>
          </p:cNvSpPr>
          <p:nvPr>
            <p:ph type="title"/>
          </p:nvPr>
        </p:nvSpPr>
        <p:spPr/>
        <p:txBody>
          <a:bodyPr/>
          <a:lstStyle/>
          <a:p>
            <a:r>
              <a:rPr lang="en-US"/>
              <a:t>Online Resources</a:t>
            </a:r>
          </a:p>
        </p:txBody>
      </p:sp>
      <p:sp>
        <p:nvSpPr>
          <p:cNvPr id="2" name="Footer Placeholder 1">
            <a:extLst>
              <a:ext uri="{FF2B5EF4-FFF2-40B4-BE49-F238E27FC236}">
                <a16:creationId xmlns:a16="http://schemas.microsoft.com/office/drawing/2014/main" id="{521D0B7E-5CF5-46ED-A660-D723D48C6833}"/>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0167B63E-4E0F-4AC0-B3D3-4A81CE1041B1}"/>
              </a:ext>
            </a:extLst>
          </p:cNvPr>
          <p:cNvSpPr>
            <a:spLocks noGrp="1"/>
          </p:cNvSpPr>
          <p:nvPr>
            <p:ph type="sldNum" sz="quarter" idx="11"/>
          </p:nvPr>
        </p:nvSpPr>
        <p:spPr/>
        <p:txBody>
          <a:bodyPr/>
          <a:lstStyle/>
          <a:p>
            <a:fld id="{C0D42ABE-EA05-4842-819E-2C916F1CD485}" type="slidenum">
              <a:rPr lang="en-US" smtClean="0"/>
              <a:pPr/>
              <a:t>19</a:t>
            </a:fld>
            <a:endParaRPr lang="en-US"/>
          </a:p>
        </p:txBody>
      </p:sp>
    </p:spTree>
    <p:extLst>
      <p:ext uri="{BB962C8B-B14F-4D97-AF65-F5344CB8AC3E}">
        <p14:creationId xmlns:p14="http://schemas.microsoft.com/office/powerpoint/2010/main" val="21984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071CB-0977-4A7E-8148-572A640D2C5F}"/>
              </a:ext>
            </a:extLst>
          </p:cNvPr>
          <p:cNvSpPr>
            <a:spLocks noGrp="1"/>
          </p:cNvSpPr>
          <p:nvPr>
            <p:ph type="ctrTitle"/>
          </p:nvPr>
        </p:nvSpPr>
        <p:spPr>
          <a:xfrm>
            <a:off x="938214" y="3136392"/>
            <a:ext cx="7620522" cy="637097"/>
          </a:xfrm>
        </p:spPr>
        <p:txBody>
          <a:bodyPr/>
          <a:lstStyle/>
          <a:p>
            <a:r>
              <a:rPr lang="en-US"/>
              <a:t>EBP: Evaluating outcomes and ROI</a:t>
            </a:r>
            <a:br>
              <a:rPr lang="en-US"/>
            </a:br>
            <a:r>
              <a:rPr lang="en-US" sz="1800">
                <a:solidFill>
                  <a:schemeClr val="tx2"/>
                </a:solidFill>
                <a:ea typeface="+mj-lt"/>
                <a:cs typeface="+mj-lt"/>
              </a:rPr>
              <a:t>Scholarship for nursing practice: ASSESS and DISSEMINATE</a:t>
            </a:r>
            <a:endParaRPr lang="en-US" sz="1800">
              <a:solidFill>
                <a:schemeClr val="tx2"/>
              </a:solidFill>
            </a:endParaRPr>
          </a:p>
        </p:txBody>
      </p:sp>
      <p:pic>
        <p:nvPicPr>
          <p:cNvPr id="4" name="Picture 3">
            <a:extLst>
              <a:ext uri="{FF2B5EF4-FFF2-40B4-BE49-F238E27FC236}">
                <a16:creationId xmlns:a16="http://schemas.microsoft.com/office/drawing/2014/main" id="{F1E464BC-B7F3-4627-879B-AF8489E7AA8A}"/>
              </a:ext>
            </a:extLst>
          </p:cNvPr>
          <p:cNvPicPr>
            <a:picLocks noChangeAspect="1"/>
          </p:cNvPicPr>
          <p:nvPr/>
        </p:nvPicPr>
        <p:blipFill>
          <a:blip r:embed="rId3" cstate="print"/>
          <a:stretch>
            <a:fillRect/>
          </a:stretch>
        </p:blipFill>
        <p:spPr>
          <a:xfrm>
            <a:off x="619477" y="4095750"/>
            <a:ext cx="2021057" cy="573379"/>
          </a:xfrm>
          <a:prstGeom prst="rect">
            <a:avLst/>
          </a:prstGeom>
        </p:spPr>
      </p:pic>
    </p:spTree>
    <p:extLst>
      <p:ext uri="{BB962C8B-B14F-4D97-AF65-F5344CB8AC3E}">
        <p14:creationId xmlns:p14="http://schemas.microsoft.com/office/powerpoint/2010/main" val="253682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AD450E-4B4D-4503-B0EE-A98F29E2B0C8}"/>
              </a:ext>
            </a:extLst>
          </p:cNvPr>
          <p:cNvSpPr>
            <a:spLocks noGrp="1"/>
          </p:cNvSpPr>
          <p:nvPr>
            <p:ph idx="1"/>
          </p:nvPr>
        </p:nvSpPr>
        <p:spPr>
          <a:xfrm>
            <a:off x="342900" y="932142"/>
            <a:ext cx="8458200" cy="2948940"/>
          </a:xfrm>
        </p:spPr>
        <p:txBody>
          <a:bodyPr/>
          <a:lstStyle/>
          <a:p>
            <a:pPr marL="342900" marR="0" indent="-342900">
              <a:lnSpc>
                <a:spcPct val="120000"/>
              </a:lnSpc>
              <a:spcAft>
                <a:spcPts val="0"/>
              </a:spcAft>
              <a:buFont typeface="Arial" panose="020B0604020202020204" pitchFamily="34" charset="0"/>
              <a:buChar char="•"/>
            </a:pPr>
            <a:r>
              <a:rPr lang="en-US" sz="800" b="0" err="1">
                <a:solidFill>
                  <a:srgbClr val="696969"/>
                </a:solidFill>
                <a:effectLst/>
                <a:latin typeface="Arial" panose="020B0604020202020204" pitchFamily="34" charset="0"/>
                <a:ea typeface="Calibri" panose="020F0502020204030204" pitchFamily="34" charset="0"/>
              </a:rPr>
              <a:t>Radel</a:t>
            </a:r>
            <a:r>
              <a:rPr lang="en-US" sz="800" b="0">
                <a:solidFill>
                  <a:srgbClr val="696969"/>
                </a:solidFill>
                <a:effectLst/>
                <a:latin typeface="Arial" panose="020B0604020202020204" pitchFamily="34" charset="0"/>
                <a:ea typeface="Calibri" panose="020F0502020204030204" pitchFamily="34" charset="0"/>
              </a:rPr>
              <a:t> J. (n.d.) </a:t>
            </a:r>
            <a:r>
              <a:rPr lang="en-US" sz="800" b="0" i="1">
                <a:solidFill>
                  <a:srgbClr val="696969"/>
                </a:solidFill>
                <a:effectLst/>
                <a:latin typeface="Arial" panose="020B0604020202020204" pitchFamily="34" charset="0"/>
                <a:ea typeface="Calibri" panose="020F0502020204030204" pitchFamily="34" charset="0"/>
              </a:rPr>
              <a:t>Developing a poster presentation</a:t>
            </a:r>
            <a:r>
              <a:rPr lang="en-US" sz="800" b="0">
                <a:solidFill>
                  <a:srgbClr val="696969"/>
                </a:solidFill>
                <a:effectLst/>
                <a:latin typeface="Arial" panose="020B0604020202020204" pitchFamily="34" charset="0"/>
                <a:ea typeface="Calibri" panose="020F0502020204030204" pitchFamily="34" charset="0"/>
              </a:rPr>
              <a:t>. Retrieved August 12, 2021 from  https://guides.library.kumc.edu/posters</a:t>
            </a:r>
          </a:p>
          <a:p>
            <a:pPr marL="342900" marR="0" indent="-342900">
              <a:lnSpc>
                <a:spcPct val="120000"/>
              </a:lnSpc>
              <a:spcAft>
                <a:spcPts val="0"/>
              </a:spcAft>
              <a:buFont typeface="Arial" panose="020B0604020202020204" pitchFamily="34" charset="0"/>
              <a:buChar char="•"/>
            </a:pPr>
            <a:r>
              <a:rPr lang="en-US" sz="800" b="0">
                <a:solidFill>
                  <a:srgbClr val="696969"/>
                </a:solidFill>
                <a:effectLst/>
                <a:latin typeface="Arial" panose="020B0604020202020204" pitchFamily="34" charset="0"/>
                <a:ea typeface="Calibri" panose="020F0502020204030204" pitchFamily="34" charset="0"/>
              </a:rPr>
              <a:t>UNC The Graduate School. (2022). </a:t>
            </a:r>
            <a:r>
              <a:rPr lang="en-US" sz="800" b="0" i="1">
                <a:solidFill>
                  <a:srgbClr val="696969"/>
                </a:solidFill>
                <a:effectLst/>
                <a:latin typeface="Arial" panose="020B0604020202020204" pitchFamily="34" charset="0"/>
                <a:ea typeface="Calibri" panose="020F0502020204030204" pitchFamily="34" charset="0"/>
              </a:rPr>
              <a:t>Poster and presentation resources.</a:t>
            </a:r>
            <a:r>
              <a:rPr lang="en-US" sz="800" b="0">
                <a:solidFill>
                  <a:srgbClr val="696969"/>
                </a:solidFill>
                <a:effectLst/>
                <a:latin typeface="Arial" panose="020B0604020202020204" pitchFamily="34" charset="0"/>
                <a:ea typeface="Calibri" panose="020F0502020204030204" pitchFamily="34" charset="0"/>
              </a:rPr>
              <a:t> Retrieved http://gradschool.unc.edu/academics/resources/postertips.html</a:t>
            </a:r>
          </a:p>
          <a:p>
            <a:pPr marL="342900" indent="-342900">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3821E080-F7C5-4182-A27B-949A2720B022}"/>
              </a:ext>
            </a:extLst>
          </p:cNvPr>
          <p:cNvSpPr>
            <a:spLocks noGrp="1"/>
          </p:cNvSpPr>
          <p:nvPr>
            <p:ph type="title"/>
          </p:nvPr>
        </p:nvSpPr>
        <p:spPr/>
        <p:txBody>
          <a:bodyPr/>
          <a:lstStyle/>
          <a:p>
            <a:r>
              <a:rPr lang="en-US"/>
              <a:t>Poster resources</a:t>
            </a:r>
          </a:p>
        </p:txBody>
      </p:sp>
      <p:sp>
        <p:nvSpPr>
          <p:cNvPr id="2" name="Footer Placeholder 1">
            <a:extLst>
              <a:ext uri="{FF2B5EF4-FFF2-40B4-BE49-F238E27FC236}">
                <a16:creationId xmlns:a16="http://schemas.microsoft.com/office/drawing/2014/main" id="{C4CACA3A-CD70-4514-A356-85990B62CE58}"/>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89A0CEEF-5F1E-48A3-BD9A-AA8B69D27249}"/>
              </a:ext>
            </a:extLst>
          </p:cNvPr>
          <p:cNvSpPr>
            <a:spLocks noGrp="1"/>
          </p:cNvSpPr>
          <p:nvPr>
            <p:ph type="sldNum" sz="quarter" idx="11"/>
          </p:nvPr>
        </p:nvSpPr>
        <p:spPr/>
        <p:txBody>
          <a:bodyPr/>
          <a:lstStyle/>
          <a:p>
            <a:fld id="{C0D42ABE-EA05-4842-819E-2C916F1CD485}" type="slidenum">
              <a:rPr lang="en-US" smtClean="0"/>
              <a:pPr/>
              <a:t>20</a:t>
            </a:fld>
            <a:endParaRPr lang="en-US"/>
          </a:p>
        </p:txBody>
      </p:sp>
    </p:spTree>
    <p:extLst>
      <p:ext uri="{BB962C8B-B14F-4D97-AF65-F5344CB8AC3E}">
        <p14:creationId xmlns:p14="http://schemas.microsoft.com/office/powerpoint/2010/main" val="361765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113A19-7DC1-4DFD-B06C-46E3BD876C73}"/>
              </a:ext>
            </a:extLst>
          </p:cNvPr>
          <p:cNvSpPr>
            <a:spLocks noGrp="1"/>
          </p:cNvSpPr>
          <p:nvPr>
            <p:ph type="body" sz="quarter" idx="14"/>
          </p:nvPr>
        </p:nvSpPr>
        <p:spPr/>
        <p:txBody>
          <a:bodyPr/>
          <a:lstStyle/>
          <a:p>
            <a:r>
              <a:rPr lang="en-US"/>
              <a:t>NRPinfo@vizientinc.com</a:t>
            </a:r>
          </a:p>
        </p:txBody>
      </p:sp>
    </p:spTree>
    <p:extLst>
      <p:ext uri="{BB962C8B-B14F-4D97-AF65-F5344CB8AC3E}">
        <p14:creationId xmlns:p14="http://schemas.microsoft.com/office/powerpoint/2010/main" val="303994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70AEB9-4F82-407D-AD25-5F0C47A08185}"/>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3D0C468E-16B5-4C0F-9B70-920190A88C32}"/>
              </a:ext>
            </a:extLst>
          </p:cNvPr>
          <p:cNvSpPr>
            <a:spLocks noGrp="1"/>
          </p:cNvSpPr>
          <p:nvPr>
            <p:ph type="sldNum" sz="quarter" idx="11"/>
          </p:nvPr>
        </p:nvSpPr>
        <p:spPr/>
        <p:txBody>
          <a:bodyPr/>
          <a:lstStyle/>
          <a:p>
            <a:fld id="{C0D42ABE-EA05-4842-819E-2C916F1CD485}" type="slidenum">
              <a:rPr lang="en-US" smtClean="0"/>
              <a:pPr/>
              <a:t>3</a:t>
            </a:fld>
            <a:endParaRPr lang="en-US"/>
          </a:p>
        </p:txBody>
      </p:sp>
      <p:sp>
        <p:nvSpPr>
          <p:cNvPr id="4" name="Title 3">
            <a:extLst>
              <a:ext uri="{FF2B5EF4-FFF2-40B4-BE49-F238E27FC236}">
                <a16:creationId xmlns:a16="http://schemas.microsoft.com/office/drawing/2014/main" id="{A44029E0-9B98-40EB-B2A4-BE06C1EC19A7}"/>
              </a:ext>
            </a:extLst>
          </p:cNvPr>
          <p:cNvSpPr>
            <a:spLocks noGrp="1"/>
          </p:cNvSpPr>
          <p:nvPr>
            <p:ph type="title"/>
          </p:nvPr>
        </p:nvSpPr>
        <p:spPr/>
        <p:txBody>
          <a:bodyPr/>
          <a:lstStyle/>
          <a:p>
            <a:r>
              <a:rPr lang="en-US"/>
              <a:t>Objectives</a:t>
            </a:r>
          </a:p>
        </p:txBody>
      </p:sp>
      <p:cxnSp>
        <p:nvCxnSpPr>
          <p:cNvPr id="6" name="Straight Connector 5">
            <a:extLst>
              <a:ext uri="{FF2B5EF4-FFF2-40B4-BE49-F238E27FC236}">
                <a16:creationId xmlns:a16="http://schemas.microsoft.com/office/drawing/2014/main" id="{CD369150-97FE-45CB-A29E-103416FEFAB7}"/>
              </a:ext>
            </a:extLst>
          </p:cNvPr>
          <p:cNvCxnSpPr/>
          <p:nvPr/>
        </p:nvCxnSpPr>
        <p:spPr>
          <a:xfrm>
            <a:off x="387337" y="1278757"/>
            <a:ext cx="85344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60D42BE5-8F0A-42C6-A8AC-44824F1447E2}"/>
              </a:ext>
            </a:extLst>
          </p:cNvPr>
          <p:cNvCxnSpPr/>
          <p:nvPr/>
        </p:nvCxnSpPr>
        <p:spPr>
          <a:xfrm>
            <a:off x="387337" y="1885950"/>
            <a:ext cx="85344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03202709-273E-4932-A008-F62B94863225}"/>
              </a:ext>
            </a:extLst>
          </p:cNvPr>
          <p:cNvCxnSpPr/>
          <p:nvPr/>
        </p:nvCxnSpPr>
        <p:spPr>
          <a:xfrm>
            <a:off x="387337" y="2571750"/>
            <a:ext cx="853440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08B6C9CC-AA4E-35D6-D4F2-3DC61BDFEA58}"/>
              </a:ext>
            </a:extLst>
          </p:cNvPr>
          <p:cNvSpPr txBox="1"/>
          <p:nvPr/>
        </p:nvSpPr>
        <p:spPr>
          <a:xfrm>
            <a:off x="357292" y="1415475"/>
            <a:ext cx="8644128" cy="338554"/>
          </a:xfrm>
          <a:prstGeom prst="rect">
            <a:avLst/>
          </a:prstGeom>
          <a:noFill/>
        </p:spPr>
        <p:txBody>
          <a:bodyPr wrap="square">
            <a:spAutoFit/>
          </a:bodyPr>
          <a:lstStyle/>
          <a:p>
            <a:pPr lvl="0"/>
            <a:r>
              <a:rPr lang="en-US" sz="1600" b="1">
                <a:solidFill>
                  <a:schemeClr val="tx2"/>
                </a:solidFill>
              </a:rPr>
              <a:t>Determine if the EBP initiative should be further disseminated, modified, or abandoned</a:t>
            </a:r>
          </a:p>
        </p:txBody>
      </p:sp>
      <p:sp>
        <p:nvSpPr>
          <p:cNvPr id="12" name="TextBox 11">
            <a:extLst>
              <a:ext uri="{FF2B5EF4-FFF2-40B4-BE49-F238E27FC236}">
                <a16:creationId xmlns:a16="http://schemas.microsoft.com/office/drawing/2014/main" id="{50F7A149-ED25-4D63-9BC1-FAA490A85E56}"/>
              </a:ext>
            </a:extLst>
          </p:cNvPr>
          <p:cNvSpPr txBox="1"/>
          <p:nvPr/>
        </p:nvSpPr>
        <p:spPr>
          <a:xfrm>
            <a:off x="357292" y="2080340"/>
            <a:ext cx="8350214" cy="338554"/>
          </a:xfrm>
          <a:prstGeom prst="rect">
            <a:avLst/>
          </a:prstGeom>
          <a:noFill/>
        </p:spPr>
        <p:txBody>
          <a:bodyPr wrap="square">
            <a:spAutoFit/>
          </a:bodyPr>
          <a:lstStyle/>
          <a:p>
            <a:r>
              <a:rPr lang="en-US" sz="1600" b="1">
                <a:solidFill>
                  <a:schemeClr val="tx2"/>
                </a:solidFill>
              </a:rPr>
              <a:t>Understand the importance of all results, not only positive</a:t>
            </a:r>
          </a:p>
        </p:txBody>
      </p:sp>
      <p:sp>
        <p:nvSpPr>
          <p:cNvPr id="13" name="TextBox 12">
            <a:extLst>
              <a:ext uri="{FF2B5EF4-FFF2-40B4-BE49-F238E27FC236}">
                <a16:creationId xmlns:a16="http://schemas.microsoft.com/office/drawing/2014/main" id="{8121D6C8-9E32-4388-A585-F502A7A5C455}"/>
              </a:ext>
            </a:extLst>
          </p:cNvPr>
          <p:cNvSpPr txBox="1"/>
          <p:nvPr/>
        </p:nvSpPr>
        <p:spPr>
          <a:xfrm>
            <a:off x="310628" y="2671856"/>
            <a:ext cx="8534400" cy="338554"/>
          </a:xfrm>
          <a:prstGeom prst="rect">
            <a:avLst/>
          </a:prstGeom>
          <a:noFill/>
        </p:spPr>
        <p:txBody>
          <a:bodyPr wrap="square">
            <a:spAutoFit/>
          </a:bodyPr>
          <a:lstStyle/>
          <a:p>
            <a:r>
              <a:rPr lang="en-US" sz="1600" b="1">
                <a:solidFill>
                  <a:schemeClr val="tx2"/>
                </a:solidFill>
              </a:rPr>
              <a:t>Calculating the ROI for the evidence-based initiative </a:t>
            </a:r>
          </a:p>
        </p:txBody>
      </p:sp>
      <p:cxnSp>
        <p:nvCxnSpPr>
          <p:cNvPr id="14" name="Straight Connector 13">
            <a:extLst>
              <a:ext uri="{FF2B5EF4-FFF2-40B4-BE49-F238E27FC236}">
                <a16:creationId xmlns:a16="http://schemas.microsoft.com/office/drawing/2014/main" id="{9B15849C-8DA6-47A8-96D9-4DED7E7EFB61}"/>
              </a:ext>
            </a:extLst>
          </p:cNvPr>
          <p:cNvCxnSpPr/>
          <p:nvPr/>
        </p:nvCxnSpPr>
        <p:spPr>
          <a:xfrm>
            <a:off x="387337" y="3125456"/>
            <a:ext cx="85344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2735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732A04-27A5-A543-8B3E-5C59D9B7F87A}"/>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0E51D5FF-07A4-0B4D-9E6C-C70BDAAB8C82}"/>
              </a:ext>
            </a:extLst>
          </p:cNvPr>
          <p:cNvSpPr>
            <a:spLocks noGrp="1"/>
          </p:cNvSpPr>
          <p:nvPr>
            <p:ph type="sldNum" sz="quarter" idx="11"/>
          </p:nvPr>
        </p:nvSpPr>
        <p:spPr/>
        <p:txBody>
          <a:bodyPr/>
          <a:lstStyle/>
          <a:p>
            <a:fld id="{C0D42ABE-EA05-4842-819E-2C916F1CD485}" type="slidenum">
              <a:rPr lang="en-US" smtClean="0"/>
              <a:pPr/>
              <a:t>4</a:t>
            </a:fld>
            <a:endParaRPr lang="en-US"/>
          </a:p>
        </p:txBody>
      </p:sp>
      <p:sp>
        <p:nvSpPr>
          <p:cNvPr id="4" name="Title 3">
            <a:extLst>
              <a:ext uri="{FF2B5EF4-FFF2-40B4-BE49-F238E27FC236}">
                <a16:creationId xmlns:a16="http://schemas.microsoft.com/office/drawing/2014/main" id="{E612E51C-4E10-F846-A7C2-F79BFB5CE5AE}"/>
              </a:ext>
            </a:extLst>
          </p:cNvPr>
          <p:cNvSpPr>
            <a:spLocks noGrp="1"/>
          </p:cNvSpPr>
          <p:nvPr>
            <p:ph type="title"/>
          </p:nvPr>
        </p:nvSpPr>
        <p:spPr/>
        <p:txBody>
          <a:bodyPr/>
          <a:lstStyle/>
          <a:p>
            <a:r>
              <a:rPr lang="en-US"/>
              <a:t>EBP project overview</a:t>
            </a:r>
            <a:r>
              <a:rPr lang="en-US" baseline="30000"/>
              <a:t>6</a:t>
            </a:r>
          </a:p>
        </p:txBody>
      </p:sp>
      <p:sp>
        <p:nvSpPr>
          <p:cNvPr id="7" name="Content Placeholder 4">
            <a:extLst>
              <a:ext uri="{FF2B5EF4-FFF2-40B4-BE49-F238E27FC236}">
                <a16:creationId xmlns:a16="http://schemas.microsoft.com/office/drawing/2014/main" id="{C51F249E-8EEA-8F43-A367-67D6CF933835}"/>
              </a:ext>
            </a:extLst>
          </p:cNvPr>
          <p:cNvSpPr txBox="1">
            <a:spLocks/>
          </p:cNvSpPr>
          <p:nvPr/>
        </p:nvSpPr>
        <p:spPr>
          <a:xfrm>
            <a:off x="380480" y="987894"/>
            <a:ext cx="8458200" cy="281011"/>
          </a:xfrm>
          <a:prstGeom prst="rect">
            <a:avLst/>
          </a:prstGeom>
        </p:spPr>
        <p:txBody>
          <a:bodyPr lIns="0" tIns="0" rIns="0" bIns="0"/>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2"/>
                </a:solidFill>
                <a:latin typeface="+mj-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j-lt"/>
                <a:ea typeface="+mn-ea"/>
                <a:cs typeface="+mn-cs"/>
              </a:defRPr>
            </a:lvl2pPr>
            <a:lvl3pPr marL="174625"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3pPr>
            <a:lvl4pPr marL="349250" indent="-174625"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4pPr>
            <a:lvl5pPr marL="511175" indent="-161925" algn="l" defTabSz="914400" rtl="0" eaLnBrk="1" latinLnBrk="0" hangingPunct="1">
              <a:lnSpc>
                <a:spcPct val="90000"/>
              </a:lnSpc>
              <a:spcBef>
                <a:spcPts val="0"/>
              </a:spcBef>
              <a:spcAft>
                <a:spcPts val="6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a:solidFill>
                  <a:srgbClr val="696969"/>
                </a:solidFill>
              </a:rPr>
              <a:t>EBP will take place throughout the duration of the nurse residency program</a:t>
            </a:r>
          </a:p>
        </p:txBody>
      </p:sp>
      <p:graphicFrame>
        <p:nvGraphicFramePr>
          <p:cNvPr id="9" name="Table 8">
            <a:extLst>
              <a:ext uri="{FF2B5EF4-FFF2-40B4-BE49-F238E27FC236}">
                <a16:creationId xmlns:a16="http://schemas.microsoft.com/office/drawing/2014/main" id="{218E2410-A2A0-472E-BED3-7C43385F303F}"/>
              </a:ext>
            </a:extLst>
          </p:cNvPr>
          <p:cNvGraphicFramePr>
            <a:graphicFrameLocks noGrp="1"/>
          </p:cNvGraphicFramePr>
          <p:nvPr>
            <p:extLst>
              <p:ext uri="{D42A27DB-BD31-4B8C-83A1-F6EECF244321}">
                <p14:modId xmlns:p14="http://schemas.microsoft.com/office/powerpoint/2010/main" val="120085268"/>
              </p:ext>
            </p:extLst>
          </p:nvPr>
        </p:nvGraphicFramePr>
        <p:xfrm>
          <a:off x="5252224" y="1426755"/>
          <a:ext cx="3789753" cy="2948409"/>
        </p:xfrm>
        <a:graphic>
          <a:graphicData uri="http://schemas.openxmlformats.org/drawingml/2006/table">
            <a:tbl>
              <a:tblPr firstRow="1" bandRow="1">
                <a:tableStyleId>{5C22544A-7EE6-4342-B048-85BDC9FD1C3A}</a:tableStyleId>
              </a:tblPr>
              <a:tblGrid>
                <a:gridCol w="3789753">
                  <a:extLst>
                    <a:ext uri="{9D8B030D-6E8A-4147-A177-3AD203B41FA5}">
                      <a16:colId xmlns:a16="http://schemas.microsoft.com/office/drawing/2014/main" val="20001"/>
                    </a:ext>
                  </a:extLst>
                </a:gridCol>
              </a:tblGrid>
              <a:tr h="327601">
                <a:tc>
                  <a:txBody>
                    <a:bodyPr/>
                    <a:lstStyle/>
                    <a:p>
                      <a:pPr algn="l"/>
                      <a:r>
                        <a:rPr lang="en-US" sz="1400"/>
                        <a:t>EBP project steps</a:t>
                      </a:r>
                    </a:p>
                  </a:txBody>
                  <a:tcPr marT="34290" marB="3429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27601">
                <a:tc>
                  <a:txBody>
                    <a:bodyPr/>
                    <a:lstStyle/>
                    <a:p>
                      <a:pPr algn="l"/>
                      <a:r>
                        <a:rPr lang="en-US" sz="1200">
                          <a:solidFill>
                            <a:schemeClr val="tx2"/>
                          </a:solidFill>
                        </a:rPr>
                        <a:t>Choose a topic</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7601">
                <a:tc>
                  <a:txBody>
                    <a:bodyPr/>
                    <a:lstStyle/>
                    <a:p>
                      <a:pPr algn="l"/>
                      <a:r>
                        <a:rPr lang="en-US" sz="1200">
                          <a:solidFill>
                            <a:schemeClr val="tx2"/>
                          </a:solidFill>
                        </a:rPr>
                        <a:t>Develop a PICOT question</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601">
                <a:tc>
                  <a:txBody>
                    <a:bodyPr/>
                    <a:lstStyle/>
                    <a:p>
                      <a:pPr algn="l"/>
                      <a:r>
                        <a:rPr lang="en-US" sz="1200">
                          <a:solidFill>
                            <a:schemeClr val="tx2"/>
                          </a:solidFill>
                        </a:rPr>
                        <a:t>Literature search, appraisal and synthesis </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7601">
                <a:tc>
                  <a:txBody>
                    <a:bodyPr/>
                    <a:lstStyle/>
                    <a:p>
                      <a:pPr algn="l"/>
                      <a:r>
                        <a:rPr lang="en-US" sz="1200">
                          <a:solidFill>
                            <a:schemeClr val="tx2"/>
                          </a:solidFill>
                        </a:rPr>
                        <a:t>Review/collect pre-data</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601">
                <a:tc>
                  <a:txBody>
                    <a:bodyPr/>
                    <a:lstStyle/>
                    <a:p>
                      <a:pPr algn="l"/>
                      <a:r>
                        <a:rPr lang="en-US" sz="1200">
                          <a:solidFill>
                            <a:schemeClr val="tx2"/>
                          </a:solidFill>
                        </a:rPr>
                        <a:t>Implement initiative in care area</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7601">
                <a:tc>
                  <a:txBody>
                    <a:bodyPr/>
                    <a:lstStyle/>
                    <a:p>
                      <a:pPr algn="l"/>
                      <a:r>
                        <a:rPr lang="en-US" sz="1200">
                          <a:solidFill>
                            <a:schemeClr val="tx2"/>
                          </a:solidFill>
                        </a:rPr>
                        <a:t>Review/collect post-data</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327601">
                <a:tc>
                  <a:txBody>
                    <a:bodyPr/>
                    <a:lstStyle/>
                    <a:p>
                      <a:pPr algn="l"/>
                      <a:r>
                        <a:rPr lang="en-US" sz="1200">
                          <a:solidFill>
                            <a:schemeClr val="tx2"/>
                          </a:solidFill>
                        </a:rPr>
                        <a:t>Develop sustainment plan</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64069257"/>
                  </a:ext>
                </a:extLst>
              </a:tr>
              <a:tr h="327601">
                <a:tc>
                  <a:txBody>
                    <a:bodyPr/>
                    <a:lstStyle/>
                    <a:p>
                      <a:pPr algn="l"/>
                      <a:r>
                        <a:rPr lang="en-US" sz="1200">
                          <a:solidFill>
                            <a:schemeClr val="tx2"/>
                          </a:solidFill>
                        </a:rPr>
                        <a:t>Present findings</a:t>
                      </a:r>
                    </a:p>
                  </a:txBody>
                  <a:tcPr marT="34290" marB="34290" anchor="ctr">
                    <a:lnL w="12700" cap="flat" cmpd="sng" algn="ctr">
                      <a:solidFill>
                        <a:schemeClr val="bg1"/>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705851"/>
                  </a:ext>
                </a:extLst>
              </a:tr>
            </a:tbl>
          </a:graphicData>
        </a:graphic>
      </p:graphicFrame>
      <p:pic>
        <p:nvPicPr>
          <p:cNvPr id="8" name="Picture 7" descr="vzt_ntw_icon_lrng_rgb_prp_pos.png">
            <a:extLst>
              <a:ext uri="{FF2B5EF4-FFF2-40B4-BE49-F238E27FC236}">
                <a16:creationId xmlns:a16="http://schemas.microsoft.com/office/drawing/2014/main" id="{378EDCC2-B4DE-4CC8-B6D3-B306DA6B1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052" y="1521529"/>
            <a:ext cx="1944616" cy="2531356"/>
          </a:xfrm>
          <a:prstGeom prst="rect">
            <a:avLst/>
          </a:prstGeom>
        </p:spPr>
      </p:pic>
    </p:spTree>
    <p:extLst>
      <p:ext uri="{BB962C8B-B14F-4D97-AF65-F5344CB8AC3E}">
        <p14:creationId xmlns:p14="http://schemas.microsoft.com/office/powerpoint/2010/main" val="283914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16D5A6-A086-4DEF-AB5E-8F134786DB94}"/>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5" name="Title 4">
            <a:extLst>
              <a:ext uri="{FF2B5EF4-FFF2-40B4-BE49-F238E27FC236}">
                <a16:creationId xmlns:a16="http://schemas.microsoft.com/office/drawing/2014/main" id="{CDF2FFF8-0E21-4712-8267-1C402C02C7AD}"/>
              </a:ext>
            </a:extLst>
          </p:cNvPr>
          <p:cNvSpPr>
            <a:spLocks noGrp="1"/>
          </p:cNvSpPr>
          <p:nvPr>
            <p:ph type="title"/>
          </p:nvPr>
        </p:nvSpPr>
        <p:spPr/>
        <p:txBody>
          <a:bodyPr/>
          <a:lstStyle/>
          <a:p>
            <a:r>
              <a:rPr lang="en-US"/>
              <a:t>Measuring ROI for EBP</a:t>
            </a:r>
            <a:r>
              <a:rPr lang="en-US" baseline="30000"/>
              <a:t>5,6</a:t>
            </a:r>
          </a:p>
        </p:txBody>
      </p:sp>
      <p:graphicFrame>
        <p:nvGraphicFramePr>
          <p:cNvPr id="6" name="Diagram 5">
            <a:extLst>
              <a:ext uri="{FF2B5EF4-FFF2-40B4-BE49-F238E27FC236}">
                <a16:creationId xmlns:a16="http://schemas.microsoft.com/office/drawing/2014/main" id="{E0B3688E-6D99-4670-BE30-D18B299883E9}"/>
              </a:ext>
            </a:extLst>
          </p:cNvPr>
          <p:cNvGraphicFramePr/>
          <p:nvPr/>
        </p:nvGraphicFramePr>
        <p:xfrm>
          <a:off x="347472" y="971804"/>
          <a:ext cx="8046457" cy="3213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8A17738-78D2-4CB3-AC7E-5E922CDD7F7A}"/>
              </a:ext>
            </a:extLst>
          </p:cNvPr>
          <p:cNvSpPr>
            <a:spLocks noGrp="1"/>
          </p:cNvSpPr>
          <p:nvPr>
            <p:ph type="sldNum" sz="quarter" idx="11"/>
          </p:nvPr>
        </p:nvSpPr>
        <p:spPr/>
        <p:txBody>
          <a:bodyPr/>
          <a:lstStyle/>
          <a:p>
            <a:fld id="{C0D42ABE-EA05-4842-819E-2C916F1CD485}" type="slidenum">
              <a:rPr lang="en-US" smtClean="0"/>
              <a:pPr/>
              <a:t>5</a:t>
            </a:fld>
            <a:endParaRPr lang="en-US"/>
          </a:p>
        </p:txBody>
      </p:sp>
      <p:sp>
        <p:nvSpPr>
          <p:cNvPr id="7" name="TextBox 6">
            <a:extLst>
              <a:ext uri="{FF2B5EF4-FFF2-40B4-BE49-F238E27FC236}">
                <a16:creationId xmlns:a16="http://schemas.microsoft.com/office/drawing/2014/main" id="{68FECD76-03A7-45DB-83A7-DB04598E025A}"/>
              </a:ext>
            </a:extLst>
          </p:cNvPr>
          <p:cNvSpPr txBox="1"/>
          <p:nvPr/>
        </p:nvSpPr>
        <p:spPr>
          <a:xfrm>
            <a:off x="5913777" y="4362896"/>
            <a:ext cx="3230223" cy="230832"/>
          </a:xfrm>
          <a:prstGeom prst="rect">
            <a:avLst/>
          </a:prstGeom>
          <a:noFill/>
        </p:spPr>
        <p:txBody>
          <a:bodyPr wrap="square">
            <a:spAutoFit/>
          </a:bodyPr>
          <a:lstStyle/>
          <a:p>
            <a:pPr>
              <a:defRPr/>
            </a:pPr>
            <a:r>
              <a:rPr lang="en-US" sz="900">
                <a:solidFill>
                  <a:schemeClr val="tx2"/>
                </a:solidFill>
              </a:rPr>
              <a:t>(adapted from Sadler, Joseph, Keller, &amp; </a:t>
            </a:r>
            <a:r>
              <a:rPr lang="en-US" sz="900" err="1">
                <a:solidFill>
                  <a:schemeClr val="tx2"/>
                </a:solidFill>
              </a:rPr>
              <a:t>Rostenberg</a:t>
            </a:r>
            <a:r>
              <a:rPr lang="en-US" sz="900">
                <a:solidFill>
                  <a:schemeClr val="tx2"/>
                </a:solidFill>
              </a:rPr>
              <a:t>, 2009) </a:t>
            </a:r>
          </a:p>
        </p:txBody>
      </p:sp>
    </p:spTree>
    <p:extLst>
      <p:ext uri="{BB962C8B-B14F-4D97-AF65-F5344CB8AC3E}">
        <p14:creationId xmlns:p14="http://schemas.microsoft.com/office/powerpoint/2010/main" val="138393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16D5A6-A086-4DEF-AB5E-8F134786DB94}"/>
              </a:ext>
            </a:extLst>
          </p:cNvPr>
          <p:cNvSpPr>
            <a:spLocks noGrp="1"/>
          </p:cNvSpPr>
          <p:nvPr>
            <p:ph type="ftr" sz="quarter" idx="10"/>
          </p:nvPr>
        </p:nvSpPr>
        <p:spPr/>
        <p:txBody>
          <a:bodyPr/>
          <a:lstStyle/>
          <a:p>
            <a:r>
              <a:rPr lang="en-US"/>
              <a:t>Vizient Presentation  │  2022  │  Confidential information  © 2022 Vizient, Inc. All rights reserved</a:t>
            </a:r>
          </a:p>
        </p:txBody>
      </p:sp>
      <p:graphicFrame>
        <p:nvGraphicFramePr>
          <p:cNvPr id="8" name="Diagram 7">
            <a:extLst>
              <a:ext uri="{FF2B5EF4-FFF2-40B4-BE49-F238E27FC236}">
                <a16:creationId xmlns:a16="http://schemas.microsoft.com/office/drawing/2014/main" id="{DD919747-8244-4982-BF78-A8C98DC4FD9C}"/>
              </a:ext>
            </a:extLst>
          </p:cNvPr>
          <p:cNvGraphicFramePr/>
          <p:nvPr>
            <p:extLst>
              <p:ext uri="{D42A27DB-BD31-4B8C-83A1-F6EECF244321}">
                <p14:modId xmlns:p14="http://schemas.microsoft.com/office/powerpoint/2010/main" val="1574443997"/>
              </p:ext>
            </p:extLst>
          </p:nvPr>
        </p:nvGraphicFramePr>
        <p:xfrm>
          <a:off x="313592" y="906232"/>
          <a:ext cx="8382000" cy="333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1F09E0F-AF1C-4BC9-AE0E-6E0E9C2DDB25}"/>
              </a:ext>
            </a:extLst>
          </p:cNvPr>
          <p:cNvSpPr>
            <a:spLocks noGrp="1"/>
          </p:cNvSpPr>
          <p:nvPr>
            <p:ph type="sldNum" sz="quarter" idx="11"/>
          </p:nvPr>
        </p:nvSpPr>
        <p:spPr/>
        <p:txBody>
          <a:bodyPr/>
          <a:lstStyle/>
          <a:p>
            <a:fld id="{C0D42ABE-EA05-4842-819E-2C916F1CD485}" type="slidenum">
              <a:rPr lang="en-US" smtClean="0"/>
              <a:pPr/>
              <a:t>6</a:t>
            </a:fld>
            <a:endParaRPr lang="en-US"/>
          </a:p>
        </p:txBody>
      </p:sp>
      <p:sp>
        <p:nvSpPr>
          <p:cNvPr id="4" name="Rectangle 3">
            <a:extLst>
              <a:ext uri="{FF2B5EF4-FFF2-40B4-BE49-F238E27FC236}">
                <a16:creationId xmlns:a16="http://schemas.microsoft.com/office/drawing/2014/main" id="{3718104B-7618-428A-A73F-0BA6394F4DD6}"/>
              </a:ext>
            </a:extLst>
          </p:cNvPr>
          <p:cNvSpPr/>
          <p:nvPr/>
        </p:nvSpPr>
        <p:spPr>
          <a:xfrm>
            <a:off x="313592" y="2075541"/>
            <a:ext cx="8348120" cy="485042"/>
          </a:xfrm>
          <a:prstGeom prst="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
        <p:nvSpPr>
          <p:cNvPr id="9" name="Title 4">
            <a:extLst>
              <a:ext uri="{FF2B5EF4-FFF2-40B4-BE49-F238E27FC236}">
                <a16:creationId xmlns:a16="http://schemas.microsoft.com/office/drawing/2014/main" id="{F29D3113-A5C1-4F91-AF0F-0545FBCF72DA}"/>
              </a:ext>
            </a:extLst>
          </p:cNvPr>
          <p:cNvSpPr>
            <a:spLocks noGrp="1"/>
          </p:cNvSpPr>
          <p:nvPr>
            <p:ph type="title"/>
          </p:nvPr>
        </p:nvSpPr>
        <p:spPr>
          <a:xfrm>
            <a:off x="347472" y="347472"/>
            <a:ext cx="8458200" cy="387798"/>
          </a:xfrm>
        </p:spPr>
        <p:txBody>
          <a:bodyPr/>
          <a:lstStyle/>
          <a:p>
            <a:r>
              <a:rPr lang="en-US"/>
              <a:t>Sample ROI</a:t>
            </a:r>
            <a:r>
              <a:rPr lang="en-US" baseline="30000"/>
              <a:t>5,6</a:t>
            </a:r>
            <a:endParaRPr lang="en-US" baseline="40000"/>
          </a:p>
        </p:txBody>
      </p:sp>
      <p:sp>
        <p:nvSpPr>
          <p:cNvPr id="7" name="TextBox 6">
            <a:extLst>
              <a:ext uri="{FF2B5EF4-FFF2-40B4-BE49-F238E27FC236}">
                <a16:creationId xmlns:a16="http://schemas.microsoft.com/office/drawing/2014/main" id="{58E347D1-1143-4F4D-8A07-03A883152BFD}"/>
              </a:ext>
            </a:extLst>
          </p:cNvPr>
          <p:cNvSpPr txBox="1"/>
          <p:nvPr/>
        </p:nvSpPr>
        <p:spPr>
          <a:xfrm>
            <a:off x="5980176" y="4388957"/>
            <a:ext cx="3230223" cy="230832"/>
          </a:xfrm>
          <a:prstGeom prst="rect">
            <a:avLst/>
          </a:prstGeom>
          <a:noFill/>
        </p:spPr>
        <p:txBody>
          <a:bodyPr wrap="square">
            <a:spAutoFit/>
          </a:bodyPr>
          <a:lstStyle/>
          <a:p>
            <a:pPr>
              <a:defRPr/>
            </a:pPr>
            <a:r>
              <a:rPr lang="en-US" sz="900">
                <a:solidFill>
                  <a:schemeClr val="tx2"/>
                </a:solidFill>
              </a:rPr>
              <a:t>(adapted from Sadler, Joseph, Keller, &amp; </a:t>
            </a:r>
            <a:r>
              <a:rPr lang="en-US" sz="900" err="1">
                <a:solidFill>
                  <a:schemeClr val="tx2"/>
                </a:solidFill>
              </a:rPr>
              <a:t>Rostenberg</a:t>
            </a:r>
            <a:r>
              <a:rPr lang="en-US" sz="900">
                <a:solidFill>
                  <a:schemeClr val="tx2"/>
                </a:solidFill>
              </a:rPr>
              <a:t>, 2009) </a:t>
            </a:r>
          </a:p>
        </p:txBody>
      </p:sp>
    </p:spTree>
    <p:extLst>
      <p:ext uri="{BB962C8B-B14F-4D97-AF65-F5344CB8AC3E}">
        <p14:creationId xmlns:p14="http://schemas.microsoft.com/office/powerpoint/2010/main" val="323326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E28F41-8FDB-48EC-BF74-38D3C753A1A7}"/>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4" name="Title 3">
            <a:extLst>
              <a:ext uri="{FF2B5EF4-FFF2-40B4-BE49-F238E27FC236}">
                <a16:creationId xmlns:a16="http://schemas.microsoft.com/office/drawing/2014/main" id="{1CEF36BF-48FC-4F91-BBBD-E78B014B7C6B}"/>
              </a:ext>
            </a:extLst>
          </p:cNvPr>
          <p:cNvSpPr>
            <a:spLocks noGrp="1"/>
          </p:cNvSpPr>
          <p:nvPr>
            <p:ph type="title"/>
          </p:nvPr>
        </p:nvSpPr>
        <p:spPr/>
        <p:txBody>
          <a:bodyPr/>
          <a:lstStyle/>
          <a:p>
            <a:r>
              <a:rPr lang="en-US"/>
              <a:t>Cost associated with practice change</a:t>
            </a:r>
            <a:r>
              <a:rPr lang="en-US" baseline="30000"/>
              <a:t> 5,6 </a:t>
            </a:r>
            <a:r>
              <a:rPr lang="en-US"/>
              <a:t>:</a:t>
            </a:r>
          </a:p>
        </p:txBody>
      </p:sp>
      <p:sp>
        <p:nvSpPr>
          <p:cNvPr id="6" name="TextBox 5">
            <a:extLst>
              <a:ext uri="{FF2B5EF4-FFF2-40B4-BE49-F238E27FC236}">
                <a16:creationId xmlns:a16="http://schemas.microsoft.com/office/drawing/2014/main" id="{8E46C790-7D3F-49E1-8214-441B55CFC2BA}"/>
              </a:ext>
            </a:extLst>
          </p:cNvPr>
          <p:cNvSpPr txBox="1"/>
          <p:nvPr/>
        </p:nvSpPr>
        <p:spPr>
          <a:xfrm>
            <a:off x="185016" y="886673"/>
            <a:ext cx="8584064" cy="3370153"/>
          </a:xfrm>
          <a:prstGeom prst="rect">
            <a:avLst/>
          </a:prstGeom>
          <a:noFill/>
        </p:spPr>
        <p:txBody>
          <a:bodyPr wrap="square">
            <a:spAutoFit/>
          </a:bodyPr>
          <a:lstStyle/>
          <a:p>
            <a:pPr marL="174625" lvl="3">
              <a:spcAft>
                <a:spcPts val="600"/>
              </a:spcAft>
            </a:pPr>
            <a:r>
              <a:rPr lang="en-US" sz="1600" b="1">
                <a:solidFill>
                  <a:srgbClr val="696969"/>
                </a:solidFill>
              </a:rPr>
              <a:t>Cost associated with practice change:</a:t>
            </a:r>
          </a:p>
          <a:p>
            <a:pPr marL="515938" lvl="4" indent="-179388">
              <a:buClr>
                <a:srgbClr val="696969"/>
              </a:buClr>
              <a:buSzPct val="100000"/>
              <a:buFont typeface="Arial" panose="020B0604020202020204" pitchFamily="34" charset="0"/>
              <a:buChar char="•"/>
            </a:pPr>
            <a:r>
              <a:rPr lang="en-US" sz="1600">
                <a:solidFill>
                  <a:srgbClr val="696969"/>
                </a:solidFill>
              </a:rPr>
              <a:t>Group of 13 residents were given 2 hours of additional time to work outside of seminar time     </a:t>
            </a:r>
          </a:p>
          <a:p>
            <a:pPr marL="336550" lvl="4" algn="r">
              <a:buClr>
                <a:srgbClr val="696969"/>
              </a:buClr>
              <a:buSzPct val="100000"/>
            </a:pPr>
            <a:r>
              <a:rPr lang="en-US" sz="1600">
                <a:solidFill>
                  <a:schemeClr val="bg2"/>
                </a:solidFill>
              </a:rPr>
              <a:t>(13 x $25/</a:t>
            </a:r>
            <a:r>
              <a:rPr lang="en-US" sz="1600" err="1">
                <a:solidFill>
                  <a:schemeClr val="bg2"/>
                </a:solidFill>
              </a:rPr>
              <a:t>hr</a:t>
            </a:r>
            <a:r>
              <a:rPr lang="en-US" sz="1600">
                <a:solidFill>
                  <a:schemeClr val="bg2"/>
                </a:solidFill>
              </a:rPr>
              <a:t>) x 2 </a:t>
            </a:r>
            <a:r>
              <a:rPr lang="en-US" sz="1600" err="1">
                <a:solidFill>
                  <a:schemeClr val="bg2"/>
                </a:solidFill>
              </a:rPr>
              <a:t>hr</a:t>
            </a:r>
            <a:r>
              <a:rPr lang="en-US" sz="1600">
                <a:solidFill>
                  <a:schemeClr val="bg2"/>
                </a:solidFill>
              </a:rPr>
              <a:t> = $650</a:t>
            </a:r>
          </a:p>
          <a:p>
            <a:pPr marL="679450" lvl="4" indent="-342900">
              <a:buClr>
                <a:srgbClr val="696969"/>
              </a:buClr>
              <a:buSzPct val="100000"/>
              <a:buFont typeface="Arial" panose="020B0604020202020204" pitchFamily="34" charset="0"/>
              <a:buChar char="•"/>
            </a:pPr>
            <a:endParaRPr lang="en-US" sz="1600">
              <a:solidFill>
                <a:schemeClr val="bg2"/>
              </a:solidFill>
            </a:endParaRPr>
          </a:p>
          <a:p>
            <a:pPr marL="515938" lvl="4" indent="-179388">
              <a:buClr>
                <a:srgbClr val="696969"/>
              </a:buClr>
              <a:buSzPct val="80000"/>
              <a:buFont typeface="Arial" panose="020B0604020202020204" pitchFamily="34" charset="0"/>
              <a:buChar char="•"/>
            </a:pPr>
            <a:r>
              <a:rPr lang="en-US" sz="1600">
                <a:solidFill>
                  <a:srgbClr val="696969"/>
                </a:solidFill>
              </a:rPr>
              <a:t>Piloted on 2 units: 30 minutes of education presented at 4 staff meetings and flyers hung in unit</a:t>
            </a:r>
          </a:p>
          <a:p>
            <a:pPr marL="336550" lvl="4" algn="r">
              <a:buClr>
                <a:srgbClr val="696969"/>
              </a:buClr>
              <a:buSzPct val="80000"/>
            </a:pPr>
            <a:r>
              <a:rPr lang="en-US" sz="1600">
                <a:solidFill>
                  <a:schemeClr val="bg2"/>
                </a:solidFill>
              </a:rPr>
              <a:t>Education time = (13 residents x $25/</a:t>
            </a:r>
            <a:r>
              <a:rPr lang="en-US" sz="1600" err="1">
                <a:solidFill>
                  <a:schemeClr val="bg2"/>
                </a:solidFill>
              </a:rPr>
              <a:t>hr</a:t>
            </a:r>
            <a:r>
              <a:rPr lang="en-US" sz="1600">
                <a:solidFill>
                  <a:schemeClr val="bg2"/>
                </a:solidFill>
              </a:rPr>
              <a:t>) x 2 hours</a:t>
            </a:r>
          </a:p>
          <a:p>
            <a:pPr marL="336550" lvl="4" algn="r">
              <a:buClr>
                <a:srgbClr val="696969"/>
              </a:buClr>
              <a:buSzPct val="80000"/>
            </a:pPr>
            <a:r>
              <a:rPr lang="en-US" sz="1600">
                <a:solidFill>
                  <a:schemeClr val="bg2"/>
                </a:solidFill>
              </a:rPr>
              <a:t> + Printing (flyers) $100 = $750</a:t>
            </a:r>
          </a:p>
          <a:p>
            <a:pPr marL="336550" lvl="4" algn="r">
              <a:buClr>
                <a:srgbClr val="696969"/>
              </a:buClr>
              <a:buSzPct val="80000"/>
            </a:pPr>
            <a:r>
              <a:rPr lang="en-US" sz="1600">
                <a:solidFill>
                  <a:schemeClr val="bg2"/>
                </a:solidFill>
              </a:rPr>
              <a:t> </a:t>
            </a:r>
          </a:p>
          <a:p>
            <a:pPr marL="515938" lvl="4" indent="-179388">
              <a:buClr>
                <a:srgbClr val="696969"/>
              </a:buClr>
              <a:buSzPct val="80000"/>
              <a:buFont typeface="Arial" panose="020B0604020202020204" pitchFamily="34" charset="0"/>
              <a:buChar char="•"/>
            </a:pPr>
            <a:r>
              <a:rPr lang="en-US" sz="1600">
                <a:solidFill>
                  <a:srgbClr val="696969"/>
                </a:solidFill>
              </a:rPr>
              <a:t>Created badge cards and worked with IT to create a screen saver reminder</a:t>
            </a:r>
          </a:p>
          <a:p>
            <a:pPr marL="336550" lvl="4" algn="r">
              <a:buClr>
                <a:srgbClr val="696969"/>
              </a:buClr>
              <a:buSzPct val="80000"/>
            </a:pPr>
            <a:r>
              <a:rPr lang="en-US" sz="1600" u="sng">
                <a:solidFill>
                  <a:schemeClr val="bg2"/>
                </a:solidFill>
              </a:rPr>
              <a:t>+ Printing  (badge cards) costs ($175) + IT time (0.5 hour @ $50/</a:t>
            </a:r>
            <a:r>
              <a:rPr lang="en-US" sz="1600" u="sng" err="1">
                <a:solidFill>
                  <a:schemeClr val="bg2"/>
                </a:solidFill>
              </a:rPr>
              <a:t>hr</a:t>
            </a:r>
            <a:r>
              <a:rPr lang="en-US" sz="1600" u="sng">
                <a:solidFill>
                  <a:schemeClr val="bg2"/>
                </a:solidFill>
              </a:rPr>
              <a:t>) = $200</a:t>
            </a:r>
          </a:p>
          <a:p>
            <a:pPr marL="336550" lvl="4" algn="ctr">
              <a:spcAft>
                <a:spcPts val="600"/>
              </a:spcAft>
              <a:buClr>
                <a:srgbClr val="696969"/>
              </a:buClr>
              <a:buSzPct val="80000"/>
            </a:pPr>
            <a:r>
              <a:rPr lang="en-US" sz="1600" b="1">
                <a:solidFill>
                  <a:schemeClr val="bg2"/>
                </a:solidFill>
              </a:rPr>
              <a:t>= $1600 total implementation cost </a:t>
            </a:r>
          </a:p>
        </p:txBody>
      </p:sp>
      <p:sp>
        <p:nvSpPr>
          <p:cNvPr id="5" name="Slide Number Placeholder 4">
            <a:extLst>
              <a:ext uri="{FF2B5EF4-FFF2-40B4-BE49-F238E27FC236}">
                <a16:creationId xmlns:a16="http://schemas.microsoft.com/office/drawing/2014/main" id="{441A2FD4-AF01-44E8-964A-E6D2B856182C}"/>
              </a:ext>
            </a:extLst>
          </p:cNvPr>
          <p:cNvSpPr>
            <a:spLocks noGrp="1"/>
          </p:cNvSpPr>
          <p:nvPr>
            <p:ph type="sldNum" sz="quarter" idx="11"/>
          </p:nvPr>
        </p:nvSpPr>
        <p:spPr/>
        <p:txBody>
          <a:bodyPr/>
          <a:lstStyle/>
          <a:p>
            <a:fld id="{C0D42ABE-EA05-4842-819E-2C916F1CD485}" type="slidenum">
              <a:rPr lang="en-US" smtClean="0"/>
              <a:pPr/>
              <a:t>7</a:t>
            </a:fld>
            <a:endParaRPr lang="en-US"/>
          </a:p>
        </p:txBody>
      </p:sp>
    </p:spTree>
    <p:extLst>
      <p:ext uri="{BB962C8B-B14F-4D97-AF65-F5344CB8AC3E}">
        <p14:creationId xmlns:p14="http://schemas.microsoft.com/office/powerpoint/2010/main" val="145013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A46896-891F-4EAD-99C0-3399EACB5B41}"/>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ACCCE901-7828-4C45-BDD3-C59426BD78DE}"/>
              </a:ext>
            </a:extLst>
          </p:cNvPr>
          <p:cNvSpPr>
            <a:spLocks noGrp="1"/>
          </p:cNvSpPr>
          <p:nvPr>
            <p:ph type="sldNum" sz="quarter" idx="11"/>
          </p:nvPr>
        </p:nvSpPr>
        <p:spPr/>
        <p:txBody>
          <a:bodyPr/>
          <a:lstStyle/>
          <a:p>
            <a:fld id="{C0D42ABE-EA05-4842-819E-2C916F1CD485}" type="slidenum">
              <a:rPr lang="en-US" smtClean="0"/>
              <a:pPr/>
              <a:t>8</a:t>
            </a:fld>
            <a:endParaRPr lang="en-US"/>
          </a:p>
        </p:txBody>
      </p:sp>
      <p:sp>
        <p:nvSpPr>
          <p:cNvPr id="7" name="TextBox 6">
            <a:extLst>
              <a:ext uri="{FF2B5EF4-FFF2-40B4-BE49-F238E27FC236}">
                <a16:creationId xmlns:a16="http://schemas.microsoft.com/office/drawing/2014/main" id="{CBC903DC-72AA-4BD3-A8B5-5C60972A55D9}"/>
              </a:ext>
            </a:extLst>
          </p:cNvPr>
          <p:cNvSpPr txBox="1"/>
          <p:nvPr/>
        </p:nvSpPr>
        <p:spPr>
          <a:xfrm>
            <a:off x="697096" y="1428750"/>
            <a:ext cx="349624" cy="914400"/>
          </a:xfrm>
          <a:prstGeom prst="rect">
            <a:avLst/>
          </a:prstGeom>
          <a:noFill/>
        </p:spPr>
        <p:txBody>
          <a:bodyPr wrap="square" lIns="0" tIns="0" rIns="0" bIns="0" rtlCol="0">
            <a:noAutofit/>
          </a:bodyPr>
          <a:lstStyle/>
          <a:p>
            <a:endParaRPr lang="en-US" sz="1400">
              <a:solidFill>
                <a:schemeClr val="tx2"/>
              </a:solidFill>
            </a:endParaRPr>
          </a:p>
        </p:txBody>
      </p:sp>
      <p:sp>
        <p:nvSpPr>
          <p:cNvPr id="8" name="TextBox 7">
            <a:extLst>
              <a:ext uri="{FF2B5EF4-FFF2-40B4-BE49-F238E27FC236}">
                <a16:creationId xmlns:a16="http://schemas.microsoft.com/office/drawing/2014/main" id="{9CFF3B95-2D86-4DCD-992D-EB5236AB8BE4}"/>
              </a:ext>
            </a:extLst>
          </p:cNvPr>
          <p:cNvSpPr txBox="1"/>
          <p:nvPr/>
        </p:nvSpPr>
        <p:spPr>
          <a:xfrm>
            <a:off x="1562100" y="1428750"/>
            <a:ext cx="6019800" cy="2209800"/>
          </a:xfrm>
          <a:prstGeom prst="rect">
            <a:avLst/>
          </a:prstGeom>
          <a:noFill/>
        </p:spPr>
        <p:txBody>
          <a:bodyPr wrap="square" lIns="0" tIns="0" rIns="0" bIns="0" rtlCol="0">
            <a:noAutofit/>
          </a:bodyPr>
          <a:lstStyle/>
          <a:p>
            <a:endParaRPr lang="en-US" sz="2000">
              <a:solidFill>
                <a:schemeClr val="tx2"/>
              </a:solidFill>
            </a:endParaRPr>
          </a:p>
        </p:txBody>
      </p:sp>
      <p:sp>
        <p:nvSpPr>
          <p:cNvPr id="4" name="TextBox 3">
            <a:extLst>
              <a:ext uri="{FF2B5EF4-FFF2-40B4-BE49-F238E27FC236}">
                <a16:creationId xmlns:a16="http://schemas.microsoft.com/office/drawing/2014/main" id="{75680602-5306-46C3-8515-EC9312884F93}"/>
              </a:ext>
            </a:extLst>
          </p:cNvPr>
          <p:cNvSpPr txBox="1"/>
          <p:nvPr/>
        </p:nvSpPr>
        <p:spPr>
          <a:xfrm>
            <a:off x="822960" y="1504950"/>
            <a:ext cx="7710222" cy="1143000"/>
          </a:xfrm>
          <a:prstGeom prst="rect">
            <a:avLst/>
          </a:prstGeom>
          <a:noFill/>
        </p:spPr>
        <p:txBody>
          <a:bodyPr wrap="square" lIns="0" tIns="0" rIns="0" bIns="0" rtlCol="0">
            <a:noAutofit/>
          </a:bodyPr>
          <a:lstStyle/>
          <a:p>
            <a:r>
              <a:rPr lang="en-US" sz="3600" b="1">
                <a:solidFill>
                  <a:schemeClr val="accent4"/>
                </a:solidFill>
              </a:rPr>
              <a:t>Calculate the ROI for your EBP initiative.</a:t>
            </a:r>
          </a:p>
        </p:txBody>
      </p:sp>
      <p:sp>
        <p:nvSpPr>
          <p:cNvPr id="9" name="TextBox 8">
            <a:extLst>
              <a:ext uri="{FF2B5EF4-FFF2-40B4-BE49-F238E27FC236}">
                <a16:creationId xmlns:a16="http://schemas.microsoft.com/office/drawing/2014/main" id="{15F4252A-1887-4424-8E55-AB72D9F4EFAC}"/>
              </a:ext>
            </a:extLst>
          </p:cNvPr>
          <p:cNvSpPr txBox="1"/>
          <p:nvPr/>
        </p:nvSpPr>
        <p:spPr>
          <a:xfrm>
            <a:off x="522284" y="4290374"/>
            <a:ext cx="8314150" cy="276999"/>
          </a:xfrm>
          <a:prstGeom prst="rect">
            <a:avLst/>
          </a:prstGeom>
          <a:noFill/>
        </p:spPr>
        <p:txBody>
          <a:bodyPr wrap="square" lIns="91440" tIns="45720" rIns="91440" bIns="45720" anchor="t">
            <a:spAutoFit/>
          </a:bodyPr>
          <a:lstStyle/>
          <a:p>
            <a:pPr algn="ctr"/>
            <a:r>
              <a:rPr lang="en-US" sz="1200">
                <a:solidFill>
                  <a:schemeClr val="tx2"/>
                </a:solidFill>
              </a:rPr>
              <a:t>Utilize the </a:t>
            </a:r>
            <a:r>
              <a:rPr lang="en-US" sz="1200" i="1">
                <a:solidFill>
                  <a:schemeClr val="tx2"/>
                </a:solidFill>
              </a:rPr>
              <a:t>ROI and Cost Avoidance Worksheet </a:t>
            </a:r>
            <a:r>
              <a:rPr lang="en-US" sz="1200">
                <a:solidFill>
                  <a:schemeClr val="tx2"/>
                </a:solidFill>
              </a:rPr>
              <a:t>in the </a:t>
            </a:r>
            <a:r>
              <a:rPr lang="en-US" sz="1200" i="1">
                <a:solidFill>
                  <a:schemeClr val="tx2"/>
                </a:solidFill>
              </a:rPr>
              <a:t>EBP Nurse Resident Guide</a:t>
            </a:r>
            <a:r>
              <a:rPr lang="en-US" sz="1200">
                <a:solidFill>
                  <a:schemeClr val="tx2"/>
                </a:solidFill>
              </a:rPr>
              <a:t>.</a:t>
            </a:r>
          </a:p>
        </p:txBody>
      </p:sp>
    </p:spTree>
    <p:extLst>
      <p:ext uri="{BB962C8B-B14F-4D97-AF65-F5344CB8AC3E}">
        <p14:creationId xmlns:p14="http://schemas.microsoft.com/office/powerpoint/2010/main" val="426591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4A0674-36A9-4C54-B1FB-29FE763BC181}"/>
              </a:ext>
            </a:extLst>
          </p:cNvPr>
          <p:cNvSpPr>
            <a:spLocks noGrp="1"/>
          </p:cNvSpPr>
          <p:nvPr>
            <p:ph sz="half" idx="1"/>
          </p:nvPr>
        </p:nvSpPr>
        <p:spPr>
          <a:xfrm>
            <a:off x="342900" y="1047750"/>
            <a:ext cx="4114800" cy="2942590"/>
          </a:xfrm>
        </p:spPr>
        <p:txBody>
          <a:bodyPr/>
          <a:lstStyle/>
          <a:p>
            <a:r>
              <a:rPr lang="en-US"/>
              <a:t>EBP initiative outcomes	</a:t>
            </a:r>
          </a:p>
          <a:p>
            <a:pPr marL="285750" indent="-285750">
              <a:buFont typeface="Arial" panose="020B0604020202020204" pitchFamily="34" charset="0"/>
              <a:buChar char="•"/>
            </a:pPr>
            <a:r>
              <a:rPr lang="en-US" b="0"/>
              <a:t>Do the pre-implementation and post-implementation outcomes differ?</a:t>
            </a:r>
          </a:p>
          <a:p>
            <a:pPr marL="285750" indent="-285750">
              <a:buFont typeface="Arial" panose="020B0604020202020204" pitchFamily="34" charset="0"/>
              <a:buChar char="•"/>
            </a:pPr>
            <a:r>
              <a:rPr lang="en-US" b="0"/>
              <a:t>Do the outcomes support the EBP change?</a:t>
            </a:r>
          </a:p>
          <a:p>
            <a:pPr marL="285750" indent="-285750">
              <a:buFont typeface="Arial" panose="020B0604020202020204" pitchFamily="34" charset="0"/>
              <a:buChar char="•"/>
            </a:pPr>
            <a:r>
              <a:rPr lang="en-US" b="0"/>
              <a:t>Are they similar to the outcomes found in the literature? </a:t>
            </a:r>
          </a:p>
        </p:txBody>
      </p:sp>
      <p:sp>
        <p:nvSpPr>
          <p:cNvPr id="6" name="Content Placeholder 5">
            <a:extLst>
              <a:ext uri="{FF2B5EF4-FFF2-40B4-BE49-F238E27FC236}">
                <a16:creationId xmlns:a16="http://schemas.microsoft.com/office/drawing/2014/main" id="{F24CD830-F955-4CEF-A74F-FC139119033D}"/>
              </a:ext>
            </a:extLst>
          </p:cNvPr>
          <p:cNvSpPr>
            <a:spLocks noGrp="1"/>
          </p:cNvSpPr>
          <p:nvPr>
            <p:ph sz="half" idx="2"/>
          </p:nvPr>
        </p:nvSpPr>
        <p:spPr>
          <a:xfrm>
            <a:off x="4686300" y="1047750"/>
            <a:ext cx="4116387" cy="2942590"/>
          </a:xfrm>
        </p:spPr>
        <p:txBody>
          <a:bodyPr/>
          <a:lstStyle/>
          <a:p>
            <a:r>
              <a:rPr lang="en-US"/>
              <a:t>Process outcomes</a:t>
            </a:r>
          </a:p>
          <a:p>
            <a:pPr marL="285750" indent="-285750">
              <a:buFont typeface="Arial" panose="020B0604020202020204" pitchFamily="34" charset="0"/>
              <a:buChar char="•"/>
            </a:pPr>
            <a:r>
              <a:rPr lang="en-US" b="0"/>
              <a:t>How many individuals participated in the change? </a:t>
            </a:r>
          </a:p>
          <a:p>
            <a:pPr marL="285750" indent="-285750">
              <a:buFont typeface="Arial" panose="020B0604020202020204" pitchFamily="34" charset="0"/>
              <a:buChar char="•"/>
            </a:pPr>
            <a:r>
              <a:rPr lang="en-US" b="0"/>
              <a:t>Was there a high enough participation rate to see a meaningful difference? </a:t>
            </a:r>
          </a:p>
          <a:p>
            <a:pPr marL="285750" indent="-285750">
              <a:buFont typeface="Arial" panose="020B0604020202020204" pitchFamily="34" charset="0"/>
              <a:buChar char="•"/>
            </a:pPr>
            <a:r>
              <a:rPr lang="en-US" b="0"/>
              <a:t>What was the feedback from the staff? </a:t>
            </a:r>
          </a:p>
          <a:p>
            <a:pPr marL="285750" indent="-285750">
              <a:buFont typeface="Arial" panose="020B0604020202020204" pitchFamily="34" charset="0"/>
              <a:buChar char="•"/>
            </a:pPr>
            <a:r>
              <a:rPr lang="en-US" b="0"/>
              <a:t>Did the initiative flow well with the current workflow?</a:t>
            </a:r>
          </a:p>
          <a:p>
            <a:pPr marL="285750" indent="-285750">
              <a:buFont typeface="Arial" panose="020B0604020202020204" pitchFamily="34" charset="0"/>
              <a:buChar char="•"/>
            </a:pPr>
            <a:r>
              <a:rPr lang="en-US" b="0"/>
              <a:t>Did the initiative create an extra time burden? </a:t>
            </a:r>
          </a:p>
        </p:txBody>
      </p:sp>
      <p:sp>
        <p:nvSpPr>
          <p:cNvPr id="2" name="Footer Placeholder 1">
            <a:extLst>
              <a:ext uri="{FF2B5EF4-FFF2-40B4-BE49-F238E27FC236}">
                <a16:creationId xmlns:a16="http://schemas.microsoft.com/office/drawing/2014/main" id="{4B1BB613-7B1E-4C32-9620-60A01A8DE150}"/>
              </a:ext>
            </a:extLst>
          </p:cNvPr>
          <p:cNvSpPr>
            <a:spLocks noGrp="1"/>
          </p:cNvSpPr>
          <p:nvPr>
            <p:ph type="ftr" sz="quarter" idx="10"/>
          </p:nvPr>
        </p:nvSpPr>
        <p:spPr/>
        <p:txBody>
          <a:bodyPr/>
          <a:lstStyle/>
          <a:p>
            <a:r>
              <a:rPr lang="en-US"/>
              <a:t>Vizient Presentation  │  2022  │  Confidential information  © 2022 Vizient, Inc. All rights reserved</a:t>
            </a:r>
          </a:p>
        </p:txBody>
      </p:sp>
      <p:sp>
        <p:nvSpPr>
          <p:cNvPr id="3" name="Slide Number Placeholder 2">
            <a:extLst>
              <a:ext uri="{FF2B5EF4-FFF2-40B4-BE49-F238E27FC236}">
                <a16:creationId xmlns:a16="http://schemas.microsoft.com/office/drawing/2014/main" id="{E8566081-C1C5-4D97-B0CD-E41B969B2B0E}"/>
              </a:ext>
            </a:extLst>
          </p:cNvPr>
          <p:cNvSpPr>
            <a:spLocks noGrp="1"/>
          </p:cNvSpPr>
          <p:nvPr>
            <p:ph type="sldNum" sz="quarter" idx="11"/>
          </p:nvPr>
        </p:nvSpPr>
        <p:spPr/>
        <p:txBody>
          <a:bodyPr/>
          <a:lstStyle/>
          <a:p>
            <a:fld id="{C0D42ABE-EA05-4842-819E-2C916F1CD485}" type="slidenum">
              <a:rPr lang="en-US" smtClean="0"/>
              <a:pPr/>
              <a:t>9</a:t>
            </a:fld>
            <a:endParaRPr lang="en-US"/>
          </a:p>
        </p:txBody>
      </p:sp>
      <p:sp>
        <p:nvSpPr>
          <p:cNvPr id="4" name="Title 3">
            <a:extLst>
              <a:ext uri="{FF2B5EF4-FFF2-40B4-BE49-F238E27FC236}">
                <a16:creationId xmlns:a16="http://schemas.microsoft.com/office/drawing/2014/main" id="{772B13E8-CA7F-4397-88CD-674ED2F80B04}"/>
              </a:ext>
            </a:extLst>
          </p:cNvPr>
          <p:cNvSpPr>
            <a:spLocks noGrp="1"/>
          </p:cNvSpPr>
          <p:nvPr>
            <p:ph type="title"/>
          </p:nvPr>
        </p:nvSpPr>
        <p:spPr/>
        <p:txBody>
          <a:bodyPr/>
          <a:lstStyle/>
          <a:p>
            <a:r>
              <a:rPr lang="en-US"/>
              <a:t>Outcome assessment</a:t>
            </a:r>
            <a:r>
              <a:rPr lang="en-US" baseline="30000"/>
              <a:t>2,6</a:t>
            </a:r>
          </a:p>
        </p:txBody>
      </p:sp>
      <p:sp>
        <p:nvSpPr>
          <p:cNvPr id="11" name="Rectangle: Rounded Corners 10">
            <a:extLst>
              <a:ext uri="{FF2B5EF4-FFF2-40B4-BE49-F238E27FC236}">
                <a16:creationId xmlns:a16="http://schemas.microsoft.com/office/drawing/2014/main" id="{C0F879FE-E9FE-4E7A-99DD-5BBC6FEEA43F}"/>
              </a:ext>
            </a:extLst>
          </p:cNvPr>
          <p:cNvSpPr/>
          <p:nvPr/>
        </p:nvSpPr>
        <p:spPr>
          <a:xfrm>
            <a:off x="110200" y="3858520"/>
            <a:ext cx="2340544" cy="69521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rgbClr val="BFEAEA"/>
                </a:solidFill>
              </a:rPr>
              <a:t>Disseminate</a:t>
            </a:r>
          </a:p>
        </p:txBody>
      </p:sp>
      <p:sp>
        <p:nvSpPr>
          <p:cNvPr id="12" name="Rectangle: Rounded Corners 11">
            <a:extLst>
              <a:ext uri="{FF2B5EF4-FFF2-40B4-BE49-F238E27FC236}">
                <a16:creationId xmlns:a16="http://schemas.microsoft.com/office/drawing/2014/main" id="{D3AB36E2-3FAD-4BCF-88DE-532263C5490B}"/>
              </a:ext>
            </a:extLst>
          </p:cNvPr>
          <p:cNvSpPr/>
          <p:nvPr/>
        </p:nvSpPr>
        <p:spPr>
          <a:xfrm>
            <a:off x="3496899" y="3842017"/>
            <a:ext cx="2346704" cy="69521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rgbClr val="BFEAEA"/>
                </a:solidFill>
              </a:rPr>
              <a:t>Modify</a:t>
            </a:r>
          </a:p>
        </p:txBody>
      </p:sp>
      <p:sp>
        <p:nvSpPr>
          <p:cNvPr id="13" name="Rectangle: Rounded Corners 12">
            <a:extLst>
              <a:ext uri="{FF2B5EF4-FFF2-40B4-BE49-F238E27FC236}">
                <a16:creationId xmlns:a16="http://schemas.microsoft.com/office/drawing/2014/main" id="{9E644D2D-713E-4AC9-9C01-F6CD1D94218C}"/>
              </a:ext>
            </a:extLst>
          </p:cNvPr>
          <p:cNvSpPr/>
          <p:nvPr/>
        </p:nvSpPr>
        <p:spPr>
          <a:xfrm>
            <a:off x="6744493" y="3842017"/>
            <a:ext cx="2339761" cy="69521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rgbClr val="BFEAEA"/>
                </a:solidFill>
              </a:rPr>
              <a:t>Abandon</a:t>
            </a:r>
          </a:p>
        </p:txBody>
      </p:sp>
      <p:sp>
        <p:nvSpPr>
          <p:cNvPr id="15" name="Oval 14">
            <a:extLst>
              <a:ext uri="{FF2B5EF4-FFF2-40B4-BE49-F238E27FC236}">
                <a16:creationId xmlns:a16="http://schemas.microsoft.com/office/drawing/2014/main" id="{95CA5503-C456-4485-A68B-FEF86A3C127C}"/>
              </a:ext>
            </a:extLst>
          </p:cNvPr>
          <p:cNvSpPr/>
          <p:nvPr/>
        </p:nvSpPr>
        <p:spPr>
          <a:xfrm>
            <a:off x="2828709" y="4095750"/>
            <a:ext cx="266700" cy="271062"/>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
        <p:nvSpPr>
          <p:cNvPr id="16" name="Oval 15">
            <a:extLst>
              <a:ext uri="{FF2B5EF4-FFF2-40B4-BE49-F238E27FC236}">
                <a16:creationId xmlns:a16="http://schemas.microsoft.com/office/drawing/2014/main" id="{833F8453-4EB0-42EA-B01B-3421B76D7062}"/>
              </a:ext>
            </a:extLst>
          </p:cNvPr>
          <p:cNvSpPr/>
          <p:nvPr/>
        </p:nvSpPr>
        <p:spPr>
          <a:xfrm>
            <a:off x="6162534" y="4061366"/>
            <a:ext cx="266700" cy="271062"/>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Tree>
    <p:extLst>
      <p:ext uri="{BB962C8B-B14F-4D97-AF65-F5344CB8AC3E}">
        <p14:creationId xmlns:p14="http://schemas.microsoft.com/office/powerpoint/2010/main" val="3796095008"/>
      </p:ext>
    </p:extLst>
  </p:cSld>
  <p:clrMapOvr>
    <a:masterClrMapping/>
  </p:clrMapOvr>
</p:sld>
</file>

<file path=ppt/theme/theme1.xml><?xml version="1.0" encoding="utf-8"?>
<a:theme xmlns:a="http://schemas.openxmlformats.org/drawingml/2006/main" name="Cover Slides">
  <a:themeElements>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Vizient PPT 2021 16x9 Template Purple.potx" id="{66E8B6EE-314E-0F49-AED5-C1D768908C9F}" vid="{9410B215-40C3-EF41-B45B-B7C01AB096F5}"/>
    </a:ext>
  </a:extLst>
</a:theme>
</file>

<file path=ppt/theme/theme2.xml><?xml version="1.0" encoding="utf-8"?>
<a:theme xmlns:a="http://schemas.openxmlformats.org/drawingml/2006/main" name="Slide Master Purple">
  <a:themeElements>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Vizient PPT 2021 16x9 Template Purple.potx" id="{66E8B6EE-314E-0F49-AED5-C1D768908C9F}" vid="{77955F9E-8DC7-0E40-948B-8AADCE5FFD63}"/>
    </a:ext>
  </a:extLst>
</a:theme>
</file>

<file path=ppt/theme/theme3.xml><?xml version="1.0" encoding="utf-8"?>
<a:theme xmlns:a="http://schemas.openxmlformats.org/drawingml/2006/main" name="Closing Slide">
  <a:themeElements>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Vizient PPT 2021 16x9 Template Purple.potx" id="{66E8B6EE-314E-0F49-AED5-C1D768908C9F}" vid="{BAE3E4A1-516B-874B-BF82-283D564659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themeOverride>
</file>

<file path=ppt/theme/themeOverride2.xml><?xml version="1.0" encoding="utf-8"?>
<a:themeOverride xmlns:a="http://schemas.openxmlformats.org/drawingml/2006/main">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6D51255815CB47B7D8B2F757E1949A" ma:contentTypeVersion="54" ma:contentTypeDescription="Create a new document." ma:contentTypeScope="" ma:versionID="1cdc6a11df06accb18adb330a5c1a602">
  <xsd:schema xmlns:xsd="http://www.w3.org/2001/XMLSchema" xmlns:xs="http://www.w3.org/2001/XMLSchema" xmlns:p="http://schemas.microsoft.com/office/2006/metadata/properties" xmlns:ns1="86674e31-3c25-4c9a-9b17-439ebcf54287" xmlns:ns3="48017d85-c506-4a8a-8aca-c3b680f2817d" targetNamespace="http://schemas.microsoft.com/office/2006/metadata/properties" ma:root="true" ma:fieldsID="b97321ee486512a6af9edca7dae80617" ns1:_="" ns3:_="">
    <xsd:import namespace="86674e31-3c25-4c9a-9b17-439ebcf54287"/>
    <xsd:import namespace="48017d85-c506-4a8a-8aca-c3b680f2817d"/>
    <xsd:element name="properties">
      <xsd:complexType>
        <xsd:sequence>
          <xsd:element name="documentManagement">
            <xsd:complexType>
              <xsd:all>
                <xsd:element ref="ns1:Domain"/>
                <xsd:element ref="ns3:RadiusDescription"/>
                <xsd:element ref="ns1:Solutions"/>
                <xsd:element ref="ns1:Role" minOccurs="0"/>
                <xsd:element ref="ns1:Topics" minOccurs="0"/>
                <xsd:element ref="ns3:ResourceTypes"/>
                <xsd:element ref="ns1:Authors"/>
                <xsd:element ref="ns1:MarketingContact"/>
                <xsd:element ref="ns3:WebSecurity" minOccurs="0"/>
                <xsd:element ref="ns1:SearchKeywords" minOccurs="0"/>
                <xsd:element ref="ns1:DoNotShow" minOccurs="0"/>
                <xsd:element ref="ns1:_dlc_DocId" minOccurs="0"/>
                <xsd:element ref="ns3:RadiusEffectiveDate" minOccurs="0"/>
                <xsd:element ref="ns1:_dlc_DocIdPersistId" minOccurs="0"/>
                <xsd:element ref="ns1:_dlc_DocId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74e31-3c25-4c9a-9b17-439ebcf54287" elementFormDefault="qualified">
    <xsd:import namespace="http://schemas.microsoft.com/office/2006/documentManagement/types"/>
    <xsd:import namespace="http://schemas.microsoft.com/office/infopath/2007/PartnerControls"/>
    <xsd:element name="Domain" ma:index="0" ma:displayName="Domain" ma:default="Enterprise" ma:format="Dropdown" ma:internalName="Domain" ma:readOnly="false">
      <xsd:simpleType>
        <xsd:restriction base="dms:Choice">
          <xsd:enumeration value="Enterprise"/>
          <xsd:enumeration value="Operations &amp; Quality"/>
          <xsd:enumeration value="Pharmacy"/>
          <xsd:enumeration value="Strategic growth"/>
          <xsd:enumeration value="Supply Chain"/>
        </xsd:restriction>
      </xsd:simpleType>
    </xsd:element>
    <xsd:element name="Solutions" ma:index="3" ma:displayName="Solution" ma:list="{435ab395-e470-4782-a655-d9d0dca34edb}" ma:internalName="Solutions" ma:readOnly="false" ma:showField="Title" ma:web="86674e31-3c25-4c9a-9b17-439ebcf54287">
      <xsd:simpleType>
        <xsd:restriction base="dms:Lookup"/>
      </xsd:simpleType>
    </xsd:element>
    <xsd:element name="Role" ma:index="4" nillable="true" ma:displayName="Role" ma:list="{c1ce3452-e480-41aa-ad60-a151de48292a}" ma:internalName="Role" ma:readOnly="false" ma:showField="Title" ma:web="86674e31-3c25-4c9a-9b17-439ebcf54287" ma:requiredMultiChoice="true">
      <xsd:complexType>
        <xsd:complexContent>
          <xsd:extension base="dms:MultiChoiceLookup">
            <xsd:sequence>
              <xsd:element name="Value" type="dms:Lookup" maxOccurs="unbounded" minOccurs="0" nillable="true"/>
            </xsd:sequence>
          </xsd:extension>
        </xsd:complexContent>
      </xsd:complexType>
    </xsd:element>
    <xsd:element name="Topics" ma:index="5" nillable="true" ma:displayName="Topics" ma:list="{684988d7-b09c-4120-8967-e92f818cf008}" ma:internalName="Topics" ma:readOnly="false" ma:showField="Title" ma:web="86674e31-3c25-4c9a-9b17-439ebcf54287" ma:requiredMultiChoice="true">
      <xsd:complexType>
        <xsd:complexContent>
          <xsd:extension base="dms:MultiChoiceLookup">
            <xsd:sequence>
              <xsd:element name="Value" type="dms:Lookup" maxOccurs="unbounded" minOccurs="0" nillable="true"/>
            </xsd:sequence>
          </xsd:extension>
        </xsd:complexContent>
      </xsd:complexType>
    </xsd:element>
    <xsd:element name="Authors" ma:index="7" ma:displayName="Authors" ma:internalName="Authors" ma:readOnly="false">
      <xsd:simpleType>
        <xsd:restriction base="dms:Note">
          <xsd:maxLength value="255"/>
        </xsd:restriction>
      </xsd:simpleType>
    </xsd:element>
    <xsd:element name="MarketingContact" ma:index="8" ma:displayName="MarketingContact" ma:list="UserInfo" ma:SharePointGroup="0" ma:internalName="Marketing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earchKeywords" ma:index="10" nillable="true" ma:displayName="SearchKeywords" ma:internalName="SearchKeywords" ma:readOnly="false">
      <xsd:simpleType>
        <xsd:restriction base="dms:Note">
          <xsd:maxLength value="255"/>
        </xsd:restriction>
      </xsd:simpleType>
    </xsd:element>
    <xsd:element name="DoNotShow" ma:index="12" nillable="true" ma:displayName="DoNotShow" ma:default="0" ma:internalName="DoNotShow">
      <xsd:simpleType>
        <xsd:restriction base="dms:Boolea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PersistId" ma:index="21" nillable="true" ma:displayName="Persist ID" ma:description="Keep ID on add." ma:hidden="true" ma:internalName="_dlc_DocIdPersistId" ma:readOnly="true">
      <xsd:simpleType>
        <xsd:restriction base="dms:Boolean"/>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017d85-c506-4a8a-8aca-c3b680f2817d" elementFormDefault="qualified">
    <xsd:import namespace="http://schemas.microsoft.com/office/2006/documentManagement/types"/>
    <xsd:import namespace="http://schemas.microsoft.com/office/infopath/2007/PartnerControls"/>
    <xsd:element name="RadiusDescription" ma:index="2" ma:displayName="Description" ma:internalName="RadiusDescription" ma:readOnly="false">
      <xsd:simpleType>
        <xsd:restriction base="dms:Note">
          <xsd:maxLength value="255"/>
        </xsd:restriction>
      </xsd:simpleType>
    </xsd:element>
    <xsd:element name="ResourceTypes" ma:index="6" ma:displayName="ResourceTypes" ma:list="{4d6afb91-db74-417a-ba66-81d4f57f8f59}" ma:internalName="ResourceTypes" ma:readOnly="false" ma:showField="Title" ma:web="86674e31-3c25-4c9a-9b17-439ebcf54287">
      <xsd:simpleType>
        <xsd:restriction base="dms:Lookup"/>
      </xsd:simpleType>
    </xsd:element>
    <xsd:element name="WebSecurity" ma:index="9" nillable="true" ma:displayName="WebSecurity" ma:list="{8222bccd-6b75-4b88-a091-abe98826a91a}" ma:internalName="WebSecurity" ma:readOnly="false" ma:showField="Title" ma:web="86674e31-3c25-4c9a-9b17-439ebcf54287" ma:requiredMultiChoice="true">
      <xsd:complexType>
        <xsd:complexContent>
          <xsd:extension base="dms:MultiChoiceLookup">
            <xsd:sequence>
              <xsd:element name="Value" type="dms:Lookup" maxOccurs="unbounded" minOccurs="0" nillable="true"/>
            </xsd:sequence>
          </xsd:extension>
        </xsd:complexContent>
      </xsd:complexType>
    </xsd:element>
    <xsd:element name="RadiusEffectiveDate" ma:index="15" nillable="true" ma:displayName="Effective Date" ma:format="DateOnly" ma:hidden="true" ma:internalName="RadiusEffective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s xmlns="86674e31-3c25-4c9a-9b17-439ebcf54287">
      <Value>137</Value>
      <Value>138</Value>
      <Value>136</Value>
      <Value>139</Value>
      <Value>174</Value>
      <Value>142</Value>
    </Topics>
    <Role xmlns="86674e31-3c25-4c9a-9b17-439ebcf54287">
      <Value>2</Value>
      <Value>5</Value>
      <Value>4</Value>
    </Role>
    <DoNotShow xmlns="86674e31-3c25-4c9a-9b17-439ebcf54287">false</DoNotShow>
    <Solutions xmlns="86674e31-3c25-4c9a-9b17-439ebcf54287">11</Solutions>
    <RadiusEffectiveDate xmlns="48017d85-c506-4a8a-8aca-c3b680f2817d" xsi:nil="true"/>
    <Authors xmlns="86674e31-3c25-4c9a-9b17-439ebcf54287">Vizient, Inc.</Authors>
    <RadiusDescription xmlns="48017d85-c506-4a8a-8aca-c3b680f2817d">EBP: Evaluating outcomes and ROI</RadiusDescription>
    <WebSecurity xmlns="48017d85-c506-4a8a-8aca-c3b680f2817d">
      <Value>79</Value>
    </WebSecurity>
    <ResourceTypes xmlns="48017d85-c506-4a8a-8aca-c3b680f2817d">16</ResourceTypes>
    <Domain xmlns="86674e31-3c25-4c9a-9b17-439ebcf54287">Operations &amp; Quality</Domain>
    <MarketingContact xmlns="86674e31-3c25-4c9a-9b17-439ebcf54287">
      <UserInfo>
        <DisplayName>Cerese,Jessica</DisplayName>
        <AccountId>988</AccountId>
        <AccountType/>
      </UserInfo>
    </MarketingContact>
    <SearchKeywords xmlns="86674e31-3c25-4c9a-9b17-439ebcf54287">EBP, guide, EBP guide, EBP nurse resident guide, scholarsip for nursing practice, customizable, EBP customziable, EBP outcomes, outcomes, ROI, Return on investment</SearchKeywords>
    <_dlc_DocId xmlns="86674e31-3c25-4c9a-9b17-439ebcf54287">0101-1897021576-12883</_dlc_DocId>
    <_dlc_DocIdUrl xmlns="86674e31-3c25-4c9a-9b17-439ebcf54287">
      <Url>https://intranet.vizientinc.com/workflow/_layouts/15/DocIdRedir.aspx?ID=0101-1897021576-12883</Url>
      <Description>0101-1897021576-12883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C7BA4B-8AC5-4B76-9BDE-26D504FB37FB}">
  <ds:schemaRefs>
    <ds:schemaRef ds:uri="http://schemas.microsoft.com/sharepoint/v3/contenttype/forms"/>
  </ds:schemaRefs>
</ds:datastoreItem>
</file>

<file path=customXml/itemProps2.xml><?xml version="1.0" encoding="utf-8"?>
<ds:datastoreItem xmlns:ds="http://schemas.openxmlformats.org/officeDocument/2006/customXml" ds:itemID="{5167DEAB-7E34-42B4-8E76-381E319C23EB}"/>
</file>

<file path=customXml/itemProps3.xml><?xml version="1.0" encoding="utf-8"?>
<ds:datastoreItem xmlns:ds="http://schemas.openxmlformats.org/officeDocument/2006/customXml" ds:itemID="{448B0573-EB53-4266-9E40-180FAEC2FBE0}">
  <ds:schemaRefs>
    <ds:schemaRef ds:uri="487db23a-6945-4a13-aa9e-cb983c55758d"/>
    <ds:schemaRef ds:uri="7dbd1c1c-5e6e-4f1a-adf7-bb9521c238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906CA7A-0E95-4B44-8A60-2E99E767F0B9}"/>
</file>

<file path=docProps/app.xml><?xml version="1.0" encoding="utf-8"?>
<Properties xmlns="http://schemas.openxmlformats.org/officeDocument/2006/extended-properties" xmlns:vt="http://schemas.openxmlformats.org/officeDocument/2006/docPropsVTypes">
  <Template>Vizient PPT 2022 16x9 Template Purple</Template>
  <TotalTime>0</TotalTime>
  <Words>6491</Words>
  <Application>Microsoft Office PowerPoint</Application>
  <PresentationFormat>On-screen Show (16:9)</PresentationFormat>
  <Paragraphs>345</Paragraphs>
  <Slides>21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Arial,Sans-Serif</vt:lpstr>
      <vt:lpstr>Calibri</vt:lpstr>
      <vt:lpstr>Cambria Math</vt:lpstr>
      <vt:lpstr>Courier New</vt:lpstr>
      <vt:lpstr>Segoe UI</vt:lpstr>
      <vt:lpstr>Wingdings</vt:lpstr>
      <vt:lpstr>Cover Slides</vt:lpstr>
      <vt:lpstr>Slide Master Purple</vt:lpstr>
      <vt:lpstr>Closing Slide</vt:lpstr>
      <vt:lpstr>A Note to Coordinators</vt:lpstr>
      <vt:lpstr>EBP: Evaluating outcomes and ROI Scholarship for nursing practice: ASSESS and DISSEMINATE</vt:lpstr>
      <vt:lpstr>Objectives</vt:lpstr>
      <vt:lpstr>EBP project overview6</vt:lpstr>
      <vt:lpstr>Measuring ROI for EBP5,6</vt:lpstr>
      <vt:lpstr>Sample ROI5,6</vt:lpstr>
      <vt:lpstr>Cost associated with practice change 5,6 :</vt:lpstr>
      <vt:lpstr>PowerPoint Presentation</vt:lpstr>
      <vt:lpstr>Outcome assessment2,6</vt:lpstr>
      <vt:lpstr>PowerPoint Presentation</vt:lpstr>
      <vt:lpstr>EBP next steps</vt:lpstr>
      <vt:lpstr>Questions?</vt:lpstr>
      <vt:lpstr>References</vt:lpstr>
      <vt:lpstr>Additional references</vt:lpstr>
      <vt:lpstr>Additional reference</vt:lpstr>
      <vt:lpstr>Additional reference</vt:lpstr>
      <vt:lpstr>Additional references</vt:lpstr>
      <vt:lpstr>Journal resources</vt:lpstr>
      <vt:lpstr>Online Resources</vt:lpstr>
      <vt:lpstr>Poster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EBP: Evaluating outcomes and ROI</dc:title>
  <dc:creator>Adams,Vickie</dc:creator>
  <cp:lastModifiedBy>Adams,Vickie</cp:lastModifiedBy>
  <cp:revision>1</cp:revision>
  <dcterms:created xsi:type="dcterms:W3CDTF">2022-12-05T19:29:25Z</dcterms:created>
  <dcterms:modified xsi:type="dcterms:W3CDTF">2022-12-16T21:19:45Z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0x0101005C6D51255815CB47B7D8B2F757E1949A</vt:lpwstr>
  </property>
  <property fmtid="{D5CDD505-2E9C-101B-9397-08002B2CF9AE}" pid="3" name="MediaServiceImageTags">
    <vt:lpwstr/>
  </property>
  <property fmtid="{D5CDD505-2E9C-101B-9397-08002B2CF9AE}" pid="4" name="_dlc_DocIdItemGuid">
    <vt:lpwstr>bb85fb06-20b3-487e-bc37-edf5ad1c906c</vt:lpwstr>
  </property>
  <property fmtid="{D5CDD505-2E9C-101B-9397-08002B2CF9AE}" pid="5" name="Order">
    <vt:r8>1240700</vt:r8>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CopySource">
    <vt:lpwstr>https://intranet.vizientinc.com/workflow/endusersecure/Solutions/Clinical/Customizable_EBPoutcomesROI.pptx</vt:lpwstr>
  </property>
</Properties>
</file>